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Ex1.xml" ContentType="application/vnd.ms-office.chartex+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9" r:id="rId4"/>
    <p:sldMasterId id="2147484252" r:id="rId5"/>
  </p:sldMasterIdLst>
  <p:notesMasterIdLst>
    <p:notesMasterId r:id="rId29"/>
  </p:notesMasterIdLst>
  <p:handoutMasterIdLst>
    <p:handoutMasterId r:id="rId30"/>
  </p:handoutMasterIdLst>
  <p:sldIdLst>
    <p:sldId id="3333" r:id="rId6"/>
    <p:sldId id="3337" r:id="rId7"/>
    <p:sldId id="3414" r:id="rId8"/>
    <p:sldId id="3346" r:id="rId9"/>
    <p:sldId id="3340" r:id="rId10"/>
    <p:sldId id="3355" r:id="rId11"/>
    <p:sldId id="3332" r:id="rId12"/>
    <p:sldId id="3341" r:id="rId13"/>
    <p:sldId id="3322" r:id="rId14"/>
    <p:sldId id="3329" r:id="rId15"/>
    <p:sldId id="3335" r:id="rId16"/>
    <p:sldId id="3342" r:id="rId17"/>
    <p:sldId id="3343" r:id="rId18"/>
    <p:sldId id="3349" r:id="rId19"/>
    <p:sldId id="3411" r:id="rId20"/>
    <p:sldId id="3350" r:id="rId21"/>
    <p:sldId id="3354" r:id="rId22"/>
    <p:sldId id="3351" r:id="rId23"/>
    <p:sldId id="3353" r:id="rId24"/>
    <p:sldId id="3357" r:id="rId25"/>
    <p:sldId id="3413" r:id="rId26"/>
    <p:sldId id="3412" r:id="rId27"/>
    <p:sldId id="3345" r:id="rId28"/>
  </p:sldIdLst>
  <p:sldSz cx="18288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Page" id="{23268D18-0FA6-41E2-950D-08DA2B4C3698}">
          <p14:sldIdLst>
            <p14:sldId id="3333"/>
          </p14:sldIdLst>
        </p14:section>
        <p14:section name="Work Plan" id="{406A8E31-A2EE-4B2E-9BA9-5D570583D855}">
          <p14:sldIdLst>
            <p14:sldId id="3337"/>
            <p14:sldId id="3414"/>
            <p14:sldId id="3346"/>
            <p14:sldId id="3340"/>
            <p14:sldId id="3355"/>
          </p14:sldIdLst>
        </p14:section>
        <p14:section name="Survey Results" id="{89F3C593-021E-43A4-A043-B6DE8EDA3354}">
          <p14:sldIdLst>
            <p14:sldId id="3332"/>
            <p14:sldId id="3341"/>
            <p14:sldId id="3322"/>
            <p14:sldId id="3329"/>
            <p14:sldId id="3335"/>
            <p14:sldId id="3342"/>
          </p14:sldIdLst>
        </p14:section>
        <p14:section name="Working Groups" id="{11BE6DD3-0046-431D-9093-40E259EBB940}">
          <p14:sldIdLst>
            <p14:sldId id="3343"/>
            <p14:sldId id="3349"/>
            <p14:sldId id="3411"/>
            <p14:sldId id="3350"/>
            <p14:sldId id="3354"/>
            <p14:sldId id="3351"/>
            <p14:sldId id="3353"/>
            <p14:sldId id="3357"/>
          </p14:sldIdLst>
        </p14:section>
        <p14:section name="Next Steps" id="{04A20071-DB69-4373-9C3F-C2E02A643C82}">
          <p14:sldIdLst>
            <p14:sldId id="3413"/>
            <p14:sldId id="3412"/>
          </p14:sldIdLst>
        </p14:section>
        <p14:section name="Contact" id="{78357861-697D-431D-9BAA-37ECD762E2DA}">
          <p14:sldIdLst>
            <p14:sldId id="3345"/>
          </p14:sldIdLst>
        </p14:section>
      </p14:sectionLst>
    </p:ext>
    <p:ext uri="{EFAFB233-063F-42B5-8137-9DF3F51BA10A}">
      <p15:sldGuideLst xmlns:p15="http://schemas.microsoft.com/office/powerpoint/2012/main">
        <p15:guide id="52" pos="10801" userDrawn="1">
          <p15:clr>
            <a:srgbClr val="A4A3A4"/>
          </p15:clr>
        </p15:guide>
        <p15:guide id="53" orient="horz" pos="480" userDrawn="1">
          <p15:clr>
            <a:srgbClr val="A4A3A4"/>
          </p15:clr>
        </p15:guide>
        <p15:guide id="54" orient="horz" pos="8160" userDrawn="1">
          <p15:clr>
            <a:srgbClr val="A4A3A4"/>
          </p15:clr>
        </p15:guide>
        <p15:guide id="55" pos="7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3EB"/>
    <a:srgbClr val="CCF6FF"/>
    <a:srgbClr val="5178B3"/>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0" d="100"/>
          <a:sy n="30" d="100"/>
        </p:scale>
        <p:origin x="1473" y="30"/>
      </p:cViewPr>
      <p:guideLst>
        <p:guide pos="10801"/>
        <p:guide orient="horz" pos="480"/>
        <p:guide orient="horz" pos="8160"/>
        <p:guide pos="719"/>
      </p:guideLst>
    </p:cSldViewPr>
  </p:slideViewPr>
  <p:notesTextViewPr>
    <p:cViewPr>
      <p:scale>
        <a:sx n="1" d="1"/>
        <a:sy n="1" d="1"/>
      </p:scale>
      <p:origin x="0" y="0"/>
    </p:cViewPr>
  </p:notesTextViewPr>
  <p:sorterViewPr>
    <p:cViewPr>
      <p:scale>
        <a:sx n="100" d="100"/>
        <a:sy n="100" d="100"/>
      </p:scale>
      <p:origin x="0" y="-16248"/>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https://ausimm-my.sharepoint.com/personal/update_jorc_org/Documents/Survey%20Results/Summary%20report%20figur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https://ausimm-my.sharepoint.com/personal/update_jorc_org/Documents/Survey%20Results/Summary%20report%20figu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noFill/>
            </a:ln>
          </c:spPr>
          <c:dPt>
            <c:idx val="0"/>
            <c:bubble3D val="0"/>
            <c:spPr>
              <a:solidFill>
                <a:schemeClr val="accent1">
                  <a:lumMod val="75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C33F-41D6-ABB9-1A6E336168E1}"/>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C33F-41D6-ABB9-1A6E336168E1}"/>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C33F-41D6-ABB9-1A6E336168E1}"/>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C33F-41D6-ABB9-1A6E336168E1}"/>
              </c:ext>
            </c:extLst>
          </c:dPt>
          <c:dPt>
            <c:idx val="4"/>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C33F-41D6-ABB9-1A6E336168E1}"/>
              </c:ext>
            </c:extLst>
          </c:dPt>
          <c:dPt>
            <c:idx val="5"/>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B-C33F-41D6-ABB9-1A6E336168E1}"/>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'primary background'!$F$2:$F$7</c:f>
              <c:strCache>
                <c:ptCount val="6"/>
                <c:pt idx="0">
                  <c:v>Geoscientist</c:v>
                </c:pt>
                <c:pt idx="1">
                  <c:v>Mining/ Geotechnical/Tailings Engineer</c:v>
                </c:pt>
                <c:pt idx="2">
                  <c:v>Company Executive</c:v>
                </c:pt>
                <c:pt idx="3">
                  <c:v>Company Director</c:v>
                </c:pt>
                <c:pt idx="4">
                  <c:v>Metallurgist / Processing Engineer</c:v>
                </c:pt>
                <c:pt idx="5">
                  <c:v>other</c:v>
                </c:pt>
              </c:strCache>
            </c:strRef>
          </c:cat>
          <c:val>
            <c:numRef>
              <c:f>'primary background'!$G$2:$G$7</c:f>
              <c:numCache>
                <c:formatCode>0.00%</c:formatCode>
                <c:ptCount val="6"/>
                <c:pt idx="0">
                  <c:v>0.46949999999999997</c:v>
                </c:pt>
                <c:pt idx="1">
                  <c:v>0.16500000000000001</c:v>
                </c:pt>
                <c:pt idx="2">
                  <c:v>0.1061</c:v>
                </c:pt>
                <c:pt idx="3">
                  <c:v>6.2899999999999998E-2</c:v>
                </c:pt>
                <c:pt idx="4">
                  <c:v>3.73E-2</c:v>
                </c:pt>
                <c:pt idx="5">
                  <c:v>9.2200000000000018E-2</c:v>
                </c:pt>
              </c:numCache>
            </c:numRef>
          </c:val>
          <c:extLst>
            <c:ext xmlns:c16="http://schemas.microsoft.com/office/drawing/2014/chart" uri="{C3380CC4-5D6E-409C-BE32-E72D297353CC}">
              <c16:uniqueId val="{0000000C-C33F-41D6-ABB9-1A6E336168E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3701247530859464"/>
          <c:y val="3.3124185663989947E-2"/>
          <c:w val="0.46298752469140536"/>
          <c:h val="0.91177238998745791"/>
        </c:manualLayout>
      </c:layout>
      <c:overlay val="0"/>
      <c:spPr>
        <a:solidFill>
          <a:schemeClr val="lt1">
            <a:alpha val="78000"/>
          </a:schemeClr>
        </a:solidFill>
        <a:ln>
          <a:noFill/>
        </a:ln>
        <a:effectLst/>
      </c:spPr>
      <c:txPr>
        <a:bodyPr rot="0" spcFirstLastPara="1" vertOverflow="ellipsis" vert="horz" wrap="square" anchor="ctr" anchorCtr="1"/>
        <a:lstStyle/>
        <a:p>
          <a:pPr>
            <a:defRPr sz="2800" b="1"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stacked"/>
        <c:varyColors val="0"/>
        <c:ser>
          <c:idx val="0"/>
          <c:order val="0"/>
          <c:tx>
            <c:strRef>
              <c:f>Sheet1!$B$1</c:f>
              <c:strCache>
                <c:ptCount val="1"/>
                <c:pt idx="0">
                  <c:v>Data 1</c:v>
                </c:pt>
              </c:strCache>
            </c:strRef>
          </c:tx>
          <c:spPr>
            <a:solidFill>
              <a:schemeClr val="accent1"/>
            </a:solidFill>
          </c:spPr>
          <c:invertIfNegative val="0"/>
          <c:cat>
            <c:strRef>
              <c:f>Sheet1!$A$2:$A$6</c:f>
              <c:strCache>
                <c:ptCount val="5"/>
                <c:pt idx="0">
                  <c:v>&gt; 20 years</c:v>
                </c:pt>
                <c:pt idx="1">
                  <c:v>16 to 20 years</c:v>
                </c:pt>
                <c:pt idx="2">
                  <c:v>11 to 15 years</c:v>
                </c:pt>
                <c:pt idx="3">
                  <c:v>6 to 10 years</c:v>
                </c:pt>
                <c:pt idx="4">
                  <c:v>&lt; 5 years</c:v>
                </c:pt>
              </c:strCache>
            </c:strRef>
          </c:cat>
          <c:val>
            <c:numRef>
              <c:f>Sheet1!$B$2:$B$6</c:f>
              <c:numCache>
                <c:formatCode>0</c:formatCode>
                <c:ptCount val="5"/>
                <c:pt idx="0">
                  <c:v>377</c:v>
                </c:pt>
                <c:pt idx="1">
                  <c:v>52</c:v>
                </c:pt>
                <c:pt idx="2">
                  <c:v>54</c:v>
                </c:pt>
                <c:pt idx="3">
                  <c:v>23</c:v>
                </c:pt>
                <c:pt idx="4">
                  <c:v>7</c:v>
                </c:pt>
              </c:numCache>
            </c:numRef>
          </c:val>
          <c:extLst>
            <c:ext xmlns:c16="http://schemas.microsoft.com/office/drawing/2014/chart" uri="{C3380CC4-5D6E-409C-BE32-E72D297353CC}">
              <c16:uniqueId val="{00000000-3B3D-A74C-8918-81689B54DFCC}"/>
            </c:ext>
          </c:extLst>
        </c:ser>
        <c:dLbls>
          <c:showLegendKey val="0"/>
          <c:showVal val="0"/>
          <c:showCatName val="0"/>
          <c:showSerName val="0"/>
          <c:showPercent val="0"/>
          <c:showBubbleSize val="0"/>
        </c:dLbls>
        <c:gapWidth val="150"/>
        <c:overlap val="100"/>
        <c:axId val="2127144032"/>
        <c:axId val="2127133904"/>
      </c:barChart>
      <c:catAx>
        <c:axId val="212714403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a:latin typeface="+mn-lt"/>
              </a:defRPr>
            </a:pPr>
            <a:endParaRPr lang="en-US"/>
          </a:p>
        </c:txPr>
        <c:crossAx val="2127133904"/>
        <c:crosses val="autoZero"/>
        <c:auto val="1"/>
        <c:lblAlgn val="ctr"/>
        <c:lblOffset val="100"/>
        <c:noMultiLvlLbl val="0"/>
      </c:catAx>
      <c:valAx>
        <c:axId val="2127133904"/>
        <c:scaling>
          <c:orientation val="minMax"/>
        </c:scaling>
        <c:delete val="0"/>
        <c:axPos val="b"/>
        <c:majorGridlines>
          <c:spPr>
            <a:ln>
              <a:solidFill>
                <a:schemeClr val="bg1">
                  <a:lumMod val="75000"/>
                </a:schemeClr>
              </a:solidFill>
            </a:ln>
          </c:spPr>
        </c:majorGridlines>
        <c:numFmt formatCode="#,##0" sourceLinked="0"/>
        <c:majorTickMark val="none"/>
        <c:minorTickMark val="none"/>
        <c:tickLblPos val="nextTo"/>
        <c:spPr>
          <a:ln>
            <a:solidFill>
              <a:schemeClr val="bg1">
                <a:lumMod val="75000"/>
              </a:schemeClr>
            </a:solidFill>
          </a:ln>
        </c:spPr>
        <c:crossAx val="2127144032"/>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2"/>
          </a:solidFill>
          <a:latin typeface="Poppins" pitchFamily="2" charset="77"/>
          <a:cs typeface="Poppins" pitchFamily="2" charset="77"/>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7118029037044274"/>
          <c:y val="0"/>
          <c:w val="0.94921468343550597"/>
          <c:h val="0.88637804311149104"/>
        </c:manualLayout>
      </c:layout>
      <c:barChart>
        <c:barDir val="bar"/>
        <c:grouping val="stacked"/>
        <c:varyColors val="0"/>
        <c:ser>
          <c:idx val="0"/>
          <c:order val="0"/>
          <c:tx>
            <c:strRef>
              <c:f>Sheet1!$B$1</c:f>
              <c:strCache>
                <c:ptCount val="1"/>
                <c:pt idx="0">
                  <c:v>Data 1</c:v>
                </c:pt>
              </c:strCache>
            </c:strRef>
          </c:tx>
          <c:spPr>
            <a:solidFill>
              <a:schemeClr val="accent1"/>
            </a:solidFill>
          </c:spPr>
          <c:invertIfNegative val="0"/>
          <c:cat>
            <c:strRef>
              <c:f>Sheet1!$A$2:$A$6</c:f>
              <c:strCache>
                <c:ptCount val="5"/>
                <c:pt idx="0">
                  <c:v>&gt; 20 years</c:v>
                </c:pt>
                <c:pt idx="1">
                  <c:v>16 to 20 years</c:v>
                </c:pt>
                <c:pt idx="2">
                  <c:v>11 to 15 years</c:v>
                </c:pt>
                <c:pt idx="3">
                  <c:v>6 to 10 years</c:v>
                </c:pt>
                <c:pt idx="4">
                  <c:v>&lt; 5 years</c:v>
                </c:pt>
              </c:strCache>
            </c:strRef>
          </c:cat>
          <c:val>
            <c:numRef>
              <c:f>Sheet1!$B$2:$B$6</c:f>
              <c:numCache>
                <c:formatCode>0</c:formatCode>
                <c:ptCount val="5"/>
                <c:pt idx="0">
                  <c:v>191</c:v>
                </c:pt>
                <c:pt idx="1">
                  <c:v>95</c:v>
                </c:pt>
                <c:pt idx="2">
                  <c:v>107</c:v>
                </c:pt>
                <c:pt idx="3">
                  <c:v>87</c:v>
                </c:pt>
                <c:pt idx="4">
                  <c:v>33</c:v>
                </c:pt>
              </c:numCache>
            </c:numRef>
          </c:val>
          <c:extLst>
            <c:ext xmlns:c16="http://schemas.microsoft.com/office/drawing/2014/chart" uri="{C3380CC4-5D6E-409C-BE32-E72D297353CC}">
              <c16:uniqueId val="{00000000-1E29-4005-A186-7FA0F50AD5C6}"/>
            </c:ext>
          </c:extLst>
        </c:ser>
        <c:dLbls>
          <c:showLegendKey val="0"/>
          <c:showVal val="0"/>
          <c:showCatName val="0"/>
          <c:showSerName val="0"/>
          <c:showPercent val="0"/>
          <c:showBubbleSize val="0"/>
        </c:dLbls>
        <c:gapWidth val="150"/>
        <c:overlap val="100"/>
        <c:axId val="2127144032"/>
        <c:axId val="2127133904"/>
      </c:barChart>
      <c:catAx>
        <c:axId val="212714403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a:latin typeface="+mn-lt"/>
              </a:defRPr>
            </a:pPr>
            <a:endParaRPr lang="en-US"/>
          </a:p>
        </c:txPr>
        <c:crossAx val="2127133904"/>
        <c:crosses val="autoZero"/>
        <c:auto val="1"/>
        <c:lblAlgn val="ctr"/>
        <c:lblOffset val="100"/>
        <c:noMultiLvlLbl val="0"/>
      </c:catAx>
      <c:valAx>
        <c:axId val="2127133904"/>
        <c:scaling>
          <c:orientation val="minMax"/>
        </c:scaling>
        <c:delete val="0"/>
        <c:axPos val="b"/>
        <c:majorGridlines>
          <c:spPr>
            <a:ln>
              <a:solidFill>
                <a:schemeClr val="bg1">
                  <a:lumMod val="75000"/>
                </a:schemeClr>
              </a:solidFill>
            </a:ln>
          </c:spPr>
        </c:majorGridlines>
        <c:numFmt formatCode="#,##0" sourceLinked="0"/>
        <c:majorTickMark val="none"/>
        <c:minorTickMark val="none"/>
        <c:tickLblPos val="nextTo"/>
        <c:spPr>
          <a:ln>
            <a:solidFill>
              <a:schemeClr val="bg1">
                <a:lumMod val="75000"/>
              </a:schemeClr>
            </a:solidFill>
          </a:ln>
        </c:spPr>
        <c:crossAx val="2127144032"/>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2"/>
          </a:solidFill>
          <a:latin typeface="Poppins" pitchFamily="2" charset="77"/>
          <a:cs typeface="Poppins" pitchFamily="2" charset="77"/>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0531797808164402E-2"/>
          <c:y val="1.98165924953108E-2"/>
          <c:w val="0.915180345833151"/>
          <c:h val="0.88637804311149104"/>
        </c:manualLayout>
      </c:layout>
      <c:barChart>
        <c:barDir val="col"/>
        <c:grouping val="clustered"/>
        <c:varyColors val="0"/>
        <c:ser>
          <c:idx val="0"/>
          <c:order val="0"/>
          <c:tx>
            <c:strRef>
              <c:f>Sheet1!$B$1</c:f>
              <c:strCache>
                <c:ptCount val="1"/>
                <c:pt idx="0">
                  <c:v>simple</c:v>
                </c:pt>
              </c:strCache>
            </c:strRef>
          </c:tx>
          <c:spPr>
            <a:solidFill>
              <a:schemeClr val="accent1"/>
            </a:solidFill>
          </c:spPr>
          <c:invertIfNegative val="0"/>
          <c:cat>
            <c:strRef>
              <c:f>Sheet1!$A$2:$A$4</c:f>
              <c:strCache>
                <c:ptCount val="3"/>
                <c:pt idx="0">
                  <c:v>Transparency</c:v>
                </c:pt>
                <c:pt idx="1">
                  <c:v>Materiality</c:v>
                </c:pt>
                <c:pt idx="2">
                  <c:v>Competence</c:v>
                </c:pt>
              </c:strCache>
            </c:strRef>
          </c:cat>
          <c:val>
            <c:numRef>
              <c:f>Sheet1!$B$2:$B$4</c:f>
              <c:numCache>
                <c:formatCode>General</c:formatCode>
                <c:ptCount val="3"/>
                <c:pt idx="0">
                  <c:v>0.71430000000000005</c:v>
                </c:pt>
                <c:pt idx="1">
                  <c:v>0.52510000000000001</c:v>
                </c:pt>
                <c:pt idx="2">
                  <c:v>0.52139999999999997</c:v>
                </c:pt>
              </c:numCache>
            </c:numRef>
          </c:val>
          <c:extLst>
            <c:ext xmlns:c16="http://schemas.microsoft.com/office/drawing/2014/chart" uri="{C3380CC4-5D6E-409C-BE32-E72D297353CC}">
              <c16:uniqueId val="{00000000-839D-3D48-A366-E845AD756316}"/>
            </c:ext>
          </c:extLst>
        </c:ser>
        <c:ser>
          <c:idx val="1"/>
          <c:order val="1"/>
          <c:tx>
            <c:strRef>
              <c:f>Sheet1!$C$1</c:f>
              <c:strCache>
                <c:ptCount val="1"/>
                <c:pt idx="0">
                  <c:v>neutral</c:v>
                </c:pt>
              </c:strCache>
            </c:strRef>
          </c:tx>
          <c:spPr>
            <a:solidFill>
              <a:schemeClr val="accent2"/>
            </a:solidFill>
          </c:spPr>
          <c:invertIfNegative val="0"/>
          <c:cat>
            <c:strRef>
              <c:f>Sheet1!$A$2:$A$4</c:f>
              <c:strCache>
                <c:ptCount val="3"/>
                <c:pt idx="0">
                  <c:v>Transparency</c:v>
                </c:pt>
                <c:pt idx="1">
                  <c:v>Materiality</c:v>
                </c:pt>
                <c:pt idx="2">
                  <c:v>Competence</c:v>
                </c:pt>
              </c:strCache>
            </c:strRef>
          </c:cat>
          <c:val>
            <c:numRef>
              <c:f>Sheet1!$C$2:$C$4</c:f>
              <c:numCache>
                <c:formatCode>General</c:formatCode>
                <c:ptCount val="3"/>
                <c:pt idx="0">
                  <c:v>0.25239999999999996</c:v>
                </c:pt>
                <c:pt idx="1">
                  <c:v>0.38189999999999996</c:v>
                </c:pt>
                <c:pt idx="2">
                  <c:v>0.35950000000000004</c:v>
                </c:pt>
              </c:numCache>
            </c:numRef>
          </c:val>
          <c:extLst>
            <c:ext xmlns:c16="http://schemas.microsoft.com/office/drawing/2014/chart" uri="{C3380CC4-5D6E-409C-BE32-E72D297353CC}">
              <c16:uniqueId val="{00000001-839D-3D48-A366-E845AD756316}"/>
            </c:ext>
          </c:extLst>
        </c:ser>
        <c:ser>
          <c:idx val="2"/>
          <c:order val="2"/>
          <c:tx>
            <c:strRef>
              <c:f>Sheet1!$D$1</c:f>
              <c:strCache>
                <c:ptCount val="1"/>
                <c:pt idx="0">
                  <c:v>difficut</c:v>
                </c:pt>
              </c:strCache>
            </c:strRef>
          </c:tx>
          <c:spPr>
            <a:solidFill>
              <a:schemeClr val="accent3"/>
            </a:solidFill>
          </c:spPr>
          <c:invertIfNegative val="0"/>
          <c:cat>
            <c:strRef>
              <c:f>Sheet1!$A$2:$A$4</c:f>
              <c:strCache>
                <c:ptCount val="3"/>
                <c:pt idx="0">
                  <c:v>Transparency</c:v>
                </c:pt>
                <c:pt idx="1">
                  <c:v>Materiality</c:v>
                </c:pt>
                <c:pt idx="2">
                  <c:v>Competence</c:v>
                </c:pt>
              </c:strCache>
            </c:strRef>
          </c:cat>
          <c:val>
            <c:numRef>
              <c:f>Sheet1!$D$2:$D$4</c:f>
              <c:numCache>
                <c:formatCode>General</c:formatCode>
                <c:ptCount val="3"/>
                <c:pt idx="0">
                  <c:v>3.3300000000000003E-2</c:v>
                </c:pt>
                <c:pt idx="1">
                  <c:v>9.3100000000000002E-2</c:v>
                </c:pt>
                <c:pt idx="2">
                  <c:v>0.11900000000000001</c:v>
                </c:pt>
              </c:numCache>
            </c:numRef>
          </c:val>
          <c:extLst>
            <c:ext xmlns:c16="http://schemas.microsoft.com/office/drawing/2014/chart" uri="{C3380CC4-5D6E-409C-BE32-E72D297353CC}">
              <c16:uniqueId val="{00000002-839D-3D48-A366-E845AD756316}"/>
            </c:ext>
          </c:extLst>
        </c:ser>
        <c:dLbls>
          <c:showLegendKey val="0"/>
          <c:showVal val="0"/>
          <c:showCatName val="0"/>
          <c:showSerName val="0"/>
          <c:showPercent val="0"/>
          <c:showBubbleSize val="0"/>
        </c:dLbls>
        <c:gapWidth val="150"/>
        <c:axId val="-2071746992"/>
        <c:axId val="-2071802192"/>
      </c:barChart>
      <c:catAx>
        <c:axId val="-2071746992"/>
        <c:scaling>
          <c:orientation val="minMax"/>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1802192"/>
        <c:crosses val="autoZero"/>
        <c:auto val="1"/>
        <c:lblAlgn val="ctr"/>
        <c:lblOffset val="100"/>
        <c:noMultiLvlLbl val="0"/>
      </c:catAx>
      <c:valAx>
        <c:axId val="-2071802192"/>
        <c:scaling>
          <c:orientation val="minMax"/>
        </c:scaling>
        <c:delete val="0"/>
        <c:axPos val="l"/>
        <c:majorGridlines>
          <c:spPr>
            <a:ln>
              <a:solidFill>
                <a:schemeClr val="bg1">
                  <a:lumMod val="75000"/>
                </a:schemeClr>
              </a:solidFill>
            </a:ln>
          </c:spPr>
        </c:majorGridlines>
        <c:numFmt formatCode="0%" sourceLinked="0"/>
        <c:majorTickMark val="none"/>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1746992"/>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stacked"/>
        <c:varyColors val="0"/>
        <c:ser>
          <c:idx val="0"/>
          <c:order val="0"/>
          <c:tx>
            <c:strRef>
              <c:f>Sheet1!$B$1</c:f>
              <c:strCache>
                <c:ptCount val="1"/>
                <c:pt idx="0">
                  <c:v>Data 1</c:v>
                </c:pt>
              </c:strCache>
            </c:strRef>
          </c:tx>
          <c:spPr>
            <a:solidFill>
              <a:schemeClr val="accent1"/>
            </a:solidFill>
          </c:spPr>
          <c:invertIfNegative val="0"/>
          <c:cat>
            <c:strRef>
              <c:f>Sheet1!$A$2:$A$14</c:f>
              <c:strCache>
                <c:ptCount val="13"/>
                <c:pt idx="0">
                  <c:v>Other</c:v>
                </c:pt>
                <c:pt idx="1">
                  <c:v>Employee /Consultant Selection</c:v>
                </c:pt>
                <c:pt idx="2">
                  <c:v>Making personal investment decisions</c:v>
                </c:pt>
                <c:pt idx="3">
                  <c:v>Making company investment decisions</c:v>
                </c:pt>
                <c:pt idx="4">
                  <c:v>Assessing compliance of market releases</c:v>
                </c:pt>
                <c:pt idx="5">
                  <c:v>Company Disclosure - Continuous</c:v>
                </c:pt>
                <c:pt idx="6">
                  <c:v>Company Disclosure - Annual</c:v>
                </c:pt>
                <c:pt idx="7">
                  <c:v>Making company recommendations</c:v>
                </c:pt>
                <c:pt idx="8">
                  <c:v>Preparing market releases</c:v>
                </c:pt>
                <c:pt idx="9">
                  <c:v>Understanding releases and reports</c:v>
                </c:pt>
                <c:pt idx="10">
                  <c:v>Preparing expert reports</c:v>
                </c:pt>
                <c:pt idx="11">
                  <c:v>Reporting of Mineral Resources and/or Ore Reserves</c:v>
                </c:pt>
                <c:pt idx="12">
                  <c:v>Preparing Competent Person's Reports</c:v>
                </c:pt>
              </c:strCache>
            </c:strRef>
          </c:cat>
          <c:val>
            <c:numRef>
              <c:f>Sheet1!$B$2:$B$14</c:f>
              <c:numCache>
                <c:formatCode>0%</c:formatCode>
                <c:ptCount val="13"/>
                <c:pt idx="0">
                  <c:v>1.0999999999999999E-2</c:v>
                </c:pt>
                <c:pt idx="1">
                  <c:v>3.1600000000000003E-2</c:v>
                </c:pt>
                <c:pt idx="2">
                  <c:v>3.9E-2</c:v>
                </c:pt>
                <c:pt idx="3">
                  <c:v>4.2500000000000003E-2</c:v>
                </c:pt>
                <c:pt idx="4">
                  <c:v>5.1299999999999998E-2</c:v>
                </c:pt>
                <c:pt idx="5">
                  <c:v>6.2300000000000001E-2</c:v>
                </c:pt>
                <c:pt idx="6">
                  <c:v>6.3600000000000004E-2</c:v>
                </c:pt>
                <c:pt idx="7">
                  <c:v>6.4899999999999999E-2</c:v>
                </c:pt>
                <c:pt idx="8">
                  <c:v>9.3799999999999994E-2</c:v>
                </c:pt>
                <c:pt idx="9">
                  <c:v>0.1048</c:v>
                </c:pt>
                <c:pt idx="10">
                  <c:v>0.1109</c:v>
                </c:pt>
                <c:pt idx="11">
                  <c:v>0.15609999999999999</c:v>
                </c:pt>
                <c:pt idx="12">
                  <c:v>0.16830000000000001</c:v>
                </c:pt>
              </c:numCache>
            </c:numRef>
          </c:val>
          <c:extLst>
            <c:ext xmlns:c16="http://schemas.microsoft.com/office/drawing/2014/chart" uri="{C3380CC4-5D6E-409C-BE32-E72D297353CC}">
              <c16:uniqueId val="{00000000-3B3D-A74C-8918-81689B54DFCC}"/>
            </c:ext>
          </c:extLst>
        </c:ser>
        <c:ser>
          <c:idx val="1"/>
          <c:order val="1"/>
          <c:tx>
            <c:strRef>
              <c:f>Sheet1!$C$1</c:f>
              <c:strCache>
                <c:ptCount val="1"/>
                <c:pt idx="0">
                  <c:v>Data 2</c:v>
                </c:pt>
              </c:strCache>
            </c:strRef>
          </c:tx>
          <c:spPr>
            <a:solidFill>
              <a:schemeClr val="accent2"/>
            </a:solidFill>
          </c:spPr>
          <c:invertIfNegative val="0"/>
          <c:cat>
            <c:strRef>
              <c:f>Sheet1!$A$2:$A$14</c:f>
              <c:strCache>
                <c:ptCount val="13"/>
                <c:pt idx="0">
                  <c:v>Other</c:v>
                </c:pt>
                <c:pt idx="1">
                  <c:v>Employee /Consultant Selection</c:v>
                </c:pt>
                <c:pt idx="2">
                  <c:v>Making personal investment decisions</c:v>
                </c:pt>
                <c:pt idx="3">
                  <c:v>Making company investment decisions</c:v>
                </c:pt>
                <c:pt idx="4">
                  <c:v>Assessing compliance of market releases</c:v>
                </c:pt>
                <c:pt idx="5">
                  <c:v>Company Disclosure - Continuous</c:v>
                </c:pt>
                <c:pt idx="6">
                  <c:v>Company Disclosure - Annual</c:v>
                </c:pt>
                <c:pt idx="7">
                  <c:v>Making company recommendations</c:v>
                </c:pt>
                <c:pt idx="8">
                  <c:v>Preparing market releases</c:v>
                </c:pt>
                <c:pt idx="9">
                  <c:v>Understanding releases and reports</c:v>
                </c:pt>
                <c:pt idx="10">
                  <c:v>Preparing expert reports</c:v>
                </c:pt>
                <c:pt idx="11">
                  <c:v>Reporting of Mineral Resources and/or Ore Reserves</c:v>
                </c:pt>
                <c:pt idx="12">
                  <c:v>Preparing Competent Person's Reports</c:v>
                </c:pt>
              </c:strCache>
            </c:strRef>
          </c:cat>
          <c:val>
            <c:numRef>
              <c:f>Sheet1!$C$2:$C$14</c:f>
              <c:numCache>
                <c:formatCode>General</c:formatCode>
                <c:ptCount val="13"/>
              </c:numCache>
            </c:numRef>
          </c:val>
          <c:extLst>
            <c:ext xmlns:c16="http://schemas.microsoft.com/office/drawing/2014/chart" uri="{C3380CC4-5D6E-409C-BE32-E72D297353CC}">
              <c16:uniqueId val="{00000001-3B3D-A74C-8918-81689B54DFCC}"/>
            </c:ext>
          </c:extLst>
        </c:ser>
        <c:ser>
          <c:idx val="2"/>
          <c:order val="2"/>
          <c:tx>
            <c:strRef>
              <c:f>Sheet1!$D$1</c:f>
              <c:strCache>
                <c:ptCount val="1"/>
                <c:pt idx="0">
                  <c:v> Data 3</c:v>
                </c:pt>
              </c:strCache>
            </c:strRef>
          </c:tx>
          <c:spPr>
            <a:solidFill>
              <a:schemeClr val="accent3"/>
            </a:solidFill>
          </c:spPr>
          <c:invertIfNegative val="0"/>
          <c:cat>
            <c:strRef>
              <c:f>Sheet1!$A$2:$A$14</c:f>
              <c:strCache>
                <c:ptCount val="13"/>
                <c:pt idx="0">
                  <c:v>Other</c:v>
                </c:pt>
                <c:pt idx="1">
                  <c:v>Employee /Consultant Selection</c:v>
                </c:pt>
                <c:pt idx="2">
                  <c:v>Making personal investment decisions</c:v>
                </c:pt>
                <c:pt idx="3">
                  <c:v>Making company investment decisions</c:v>
                </c:pt>
                <c:pt idx="4">
                  <c:v>Assessing compliance of market releases</c:v>
                </c:pt>
                <c:pt idx="5">
                  <c:v>Company Disclosure - Continuous</c:v>
                </c:pt>
                <c:pt idx="6">
                  <c:v>Company Disclosure - Annual</c:v>
                </c:pt>
                <c:pt idx="7">
                  <c:v>Making company recommendations</c:v>
                </c:pt>
                <c:pt idx="8">
                  <c:v>Preparing market releases</c:v>
                </c:pt>
                <c:pt idx="9">
                  <c:v>Understanding releases and reports</c:v>
                </c:pt>
                <c:pt idx="10">
                  <c:v>Preparing expert reports</c:v>
                </c:pt>
                <c:pt idx="11">
                  <c:v>Reporting of Mineral Resources and/or Ore Reserves</c:v>
                </c:pt>
                <c:pt idx="12">
                  <c:v>Preparing Competent Person's Reports</c:v>
                </c:pt>
              </c:strCache>
            </c:strRef>
          </c:cat>
          <c:val>
            <c:numRef>
              <c:f>Sheet1!$D$2:$D$14</c:f>
              <c:numCache>
                <c:formatCode>General</c:formatCode>
                <c:ptCount val="13"/>
              </c:numCache>
            </c:numRef>
          </c:val>
          <c:extLst>
            <c:ext xmlns:c16="http://schemas.microsoft.com/office/drawing/2014/chart" uri="{C3380CC4-5D6E-409C-BE32-E72D297353CC}">
              <c16:uniqueId val="{00000002-3B3D-A74C-8918-81689B54DFCC}"/>
            </c:ext>
          </c:extLst>
        </c:ser>
        <c:ser>
          <c:idx val="3"/>
          <c:order val="3"/>
          <c:tx>
            <c:strRef>
              <c:f>Sheet1!$E$1</c:f>
              <c:strCache>
                <c:ptCount val="1"/>
                <c:pt idx="0">
                  <c:v>Data 4</c:v>
                </c:pt>
              </c:strCache>
            </c:strRef>
          </c:tx>
          <c:spPr>
            <a:solidFill>
              <a:schemeClr val="accent4"/>
            </a:solidFill>
          </c:spPr>
          <c:invertIfNegative val="0"/>
          <c:cat>
            <c:strRef>
              <c:f>Sheet1!$A$2:$A$14</c:f>
              <c:strCache>
                <c:ptCount val="13"/>
                <c:pt idx="0">
                  <c:v>Other</c:v>
                </c:pt>
                <c:pt idx="1">
                  <c:v>Employee /Consultant Selection</c:v>
                </c:pt>
                <c:pt idx="2">
                  <c:v>Making personal investment decisions</c:v>
                </c:pt>
                <c:pt idx="3">
                  <c:v>Making company investment decisions</c:v>
                </c:pt>
                <c:pt idx="4">
                  <c:v>Assessing compliance of market releases</c:v>
                </c:pt>
                <c:pt idx="5">
                  <c:v>Company Disclosure - Continuous</c:v>
                </c:pt>
                <c:pt idx="6">
                  <c:v>Company Disclosure - Annual</c:v>
                </c:pt>
                <c:pt idx="7">
                  <c:v>Making company recommendations</c:v>
                </c:pt>
                <c:pt idx="8">
                  <c:v>Preparing market releases</c:v>
                </c:pt>
                <c:pt idx="9">
                  <c:v>Understanding releases and reports</c:v>
                </c:pt>
                <c:pt idx="10">
                  <c:v>Preparing expert reports</c:v>
                </c:pt>
                <c:pt idx="11">
                  <c:v>Reporting of Mineral Resources and/or Ore Reserves</c:v>
                </c:pt>
                <c:pt idx="12">
                  <c:v>Preparing Competent Person's Reports</c:v>
                </c:pt>
              </c:strCache>
            </c:strRef>
          </c:cat>
          <c:val>
            <c:numRef>
              <c:f>Sheet1!$E$2:$E$14</c:f>
              <c:numCache>
                <c:formatCode>General</c:formatCode>
                <c:ptCount val="13"/>
              </c:numCache>
            </c:numRef>
          </c:val>
          <c:extLst>
            <c:ext xmlns:c16="http://schemas.microsoft.com/office/drawing/2014/chart" uri="{C3380CC4-5D6E-409C-BE32-E72D297353CC}">
              <c16:uniqueId val="{00000003-3B3D-A74C-8918-81689B54DFCC}"/>
            </c:ext>
          </c:extLst>
        </c:ser>
        <c:dLbls>
          <c:showLegendKey val="0"/>
          <c:showVal val="0"/>
          <c:showCatName val="0"/>
          <c:showSerName val="0"/>
          <c:showPercent val="0"/>
          <c:showBubbleSize val="0"/>
        </c:dLbls>
        <c:gapWidth val="150"/>
        <c:overlap val="100"/>
        <c:axId val="2127144032"/>
        <c:axId val="2127133904"/>
      </c:barChart>
      <c:catAx>
        <c:axId val="212714403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b="1">
                <a:solidFill>
                  <a:schemeClr val="tx1"/>
                </a:solidFill>
                <a:latin typeface="+mn-lt"/>
              </a:defRPr>
            </a:pPr>
            <a:endParaRPr lang="en-US"/>
          </a:p>
        </c:txPr>
        <c:crossAx val="2127133904"/>
        <c:crosses val="autoZero"/>
        <c:auto val="1"/>
        <c:lblAlgn val="ctr"/>
        <c:lblOffset val="100"/>
        <c:noMultiLvlLbl val="0"/>
      </c:catAx>
      <c:valAx>
        <c:axId val="2127133904"/>
        <c:scaling>
          <c:orientation val="minMax"/>
        </c:scaling>
        <c:delete val="0"/>
        <c:axPos val="b"/>
        <c:majorGridlines>
          <c:spPr>
            <a:ln>
              <a:solidFill>
                <a:schemeClr val="bg1">
                  <a:lumMod val="75000"/>
                </a:schemeClr>
              </a:solidFill>
            </a:ln>
          </c:spPr>
        </c:majorGridlines>
        <c:numFmt formatCode="0%" sourceLinked="0"/>
        <c:majorTickMark val="none"/>
        <c:minorTickMark val="none"/>
        <c:tickLblPos val="nextTo"/>
        <c:spPr>
          <a:ln>
            <a:solidFill>
              <a:schemeClr val="bg1">
                <a:lumMod val="75000"/>
              </a:schemeClr>
            </a:solidFill>
          </a:ln>
        </c:spPr>
        <c:crossAx val="2127144032"/>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2"/>
          </a:solidFill>
          <a:latin typeface="Poppins" pitchFamily="2" charset="77"/>
          <a:cs typeface="Poppins" pitchFamily="2" charset="77"/>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stacked"/>
        <c:varyColors val="0"/>
        <c:ser>
          <c:idx val="0"/>
          <c:order val="0"/>
          <c:tx>
            <c:strRef>
              <c:f>Sheet1!$B$1</c:f>
              <c:strCache>
                <c:ptCount val="1"/>
                <c:pt idx="0">
                  <c:v>Data 1</c:v>
                </c:pt>
              </c:strCache>
            </c:strRef>
          </c:tx>
          <c:spPr>
            <a:solidFill>
              <a:schemeClr val="accent1"/>
            </a:solidFill>
          </c:spPr>
          <c:invertIfNegative val="0"/>
          <c:cat>
            <c:strRef>
              <c:f>Sheet1!$A$2:$A$18</c:f>
              <c:strCache>
                <c:ptCount val="17"/>
                <c:pt idx="0">
                  <c:v>NACRI, India</c:v>
                </c:pt>
                <c:pt idx="1">
                  <c:v>UMREK, Turkey</c:v>
                </c:pt>
                <c:pt idx="2">
                  <c:v>MPIGM, Mongolia</c:v>
                </c:pt>
                <c:pt idx="3">
                  <c:v>CBBR, Brazil</c:v>
                </c:pt>
                <c:pt idx="4">
                  <c:v>Comision Minera, Chile</c:v>
                </c:pt>
                <c:pt idx="5">
                  <c:v>CCRR, Colombia</c:v>
                </c:pt>
                <c:pt idx="6">
                  <c:v>Other</c:v>
                </c:pt>
                <c:pt idx="7">
                  <c:v>OERN, Russia</c:v>
                </c:pt>
                <c:pt idx="8">
                  <c:v>KAZREC, Kazakhstan</c:v>
                </c:pt>
                <c:pt idx="9">
                  <c:v>KOMBERS-KCMI, Indonesia</c:v>
                </c:pt>
                <c:pt idx="10">
                  <c:v>None</c:v>
                </c:pt>
                <c:pt idx="11">
                  <c:v>PERC, Europe</c:v>
                </c:pt>
                <c:pt idx="12">
                  <c:v>CRIRSCO</c:v>
                </c:pt>
                <c:pt idx="13">
                  <c:v>SEC, USA</c:v>
                </c:pt>
                <c:pt idx="14">
                  <c:v>SAMREC, South Africa</c:v>
                </c:pt>
                <c:pt idx="15">
                  <c:v>VALMIN</c:v>
                </c:pt>
                <c:pt idx="16">
                  <c:v>CIM (NI 43-101), Canada</c:v>
                </c:pt>
              </c:strCache>
            </c:strRef>
          </c:cat>
          <c:val>
            <c:numRef>
              <c:f>Sheet1!$B$2:$B$18</c:f>
              <c:numCache>
                <c:formatCode>0.00%</c:formatCode>
                <c:ptCount val="17"/>
                <c:pt idx="0">
                  <c:v>5.8999999999999999E-3</c:v>
                </c:pt>
                <c:pt idx="1">
                  <c:v>5.8999999999999999E-3</c:v>
                </c:pt>
                <c:pt idx="2">
                  <c:v>8.8999999999999999E-3</c:v>
                </c:pt>
                <c:pt idx="3">
                  <c:v>1.1900000000000001E-2</c:v>
                </c:pt>
                <c:pt idx="4">
                  <c:v>1.1900000000000001E-2</c:v>
                </c:pt>
                <c:pt idx="5">
                  <c:v>1.1900000000000001E-2</c:v>
                </c:pt>
                <c:pt idx="6">
                  <c:v>1.1900000000000001E-2</c:v>
                </c:pt>
                <c:pt idx="7">
                  <c:v>1.6299999999999999E-2</c:v>
                </c:pt>
                <c:pt idx="8">
                  <c:v>1.78E-2</c:v>
                </c:pt>
                <c:pt idx="9">
                  <c:v>2.07E-2</c:v>
                </c:pt>
                <c:pt idx="10">
                  <c:v>2.81E-2</c:v>
                </c:pt>
                <c:pt idx="11">
                  <c:v>3.4099999999999998E-2</c:v>
                </c:pt>
                <c:pt idx="12">
                  <c:v>9.7799999999999998E-2</c:v>
                </c:pt>
                <c:pt idx="13">
                  <c:v>0.1007</c:v>
                </c:pt>
                <c:pt idx="14">
                  <c:v>0.1067</c:v>
                </c:pt>
                <c:pt idx="15">
                  <c:v>0.1719</c:v>
                </c:pt>
                <c:pt idx="16">
                  <c:v>0.33779999999999999</c:v>
                </c:pt>
              </c:numCache>
            </c:numRef>
          </c:val>
          <c:extLst>
            <c:ext xmlns:c16="http://schemas.microsoft.com/office/drawing/2014/chart" uri="{C3380CC4-5D6E-409C-BE32-E72D297353CC}">
              <c16:uniqueId val="{00000000-3B3D-A74C-8918-81689B54DFCC}"/>
            </c:ext>
          </c:extLst>
        </c:ser>
        <c:ser>
          <c:idx val="1"/>
          <c:order val="1"/>
          <c:tx>
            <c:strRef>
              <c:f>Sheet1!$C$1</c:f>
              <c:strCache>
                <c:ptCount val="1"/>
                <c:pt idx="0">
                  <c:v>Data 2</c:v>
                </c:pt>
              </c:strCache>
            </c:strRef>
          </c:tx>
          <c:spPr>
            <a:solidFill>
              <a:schemeClr val="accent2"/>
            </a:solidFill>
          </c:spPr>
          <c:invertIfNegative val="0"/>
          <c:cat>
            <c:strRef>
              <c:f>Sheet1!$A$2:$A$18</c:f>
              <c:strCache>
                <c:ptCount val="17"/>
                <c:pt idx="0">
                  <c:v>NACRI, India</c:v>
                </c:pt>
                <c:pt idx="1">
                  <c:v>UMREK, Turkey</c:v>
                </c:pt>
                <c:pt idx="2">
                  <c:v>MPIGM, Mongolia</c:v>
                </c:pt>
                <c:pt idx="3">
                  <c:v>CBBR, Brazil</c:v>
                </c:pt>
                <c:pt idx="4">
                  <c:v>Comision Minera, Chile</c:v>
                </c:pt>
                <c:pt idx="5">
                  <c:v>CCRR, Colombia</c:v>
                </c:pt>
                <c:pt idx="6">
                  <c:v>Other</c:v>
                </c:pt>
                <c:pt idx="7">
                  <c:v>OERN, Russia</c:v>
                </c:pt>
                <c:pt idx="8">
                  <c:v>KAZREC, Kazakhstan</c:v>
                </c:pt>
                <c:pt idx="9">
                  <c:v>KOMBERS-KCMI, Indonesia</c:v>
                </c:pt>
                <c:pt idx="10">
                  <c:v>None</c:v>
                </c:pt>
                <c:pt idx="11">
                  <c:v>PERC, Europe</c:v>
                </c:pt>
                <c:pt idx="12">
                  <c:v>CRIRSCO</c:v>
                </c:pt>
                <c:pt idx="13">
                  <c:v>SEC, USA</c:v>
                </c:pt>
                <c:pt idx="14">
                  <c:v>SAMREC, South Africa</c:v>
                </c:pt>
                <c:pt idx="15">
                  <c:v>VALMIN</c:v>
                </c:pt>
                <c:pt idx="16">
                  <c:v>CIM (NI 43-101), Canada</c:v>
                </c:pt>
              </c:strCache>
            </c:strRef>
          </c:cat>
          <c:val>
            <c:numRef>
              <c:f>Sheet1!$C$2:$C$18</c:f>
              <c:numCache>
                <c:formatCode>General</c:formatCode>
                <c:ptCount val="17"/>
              </c:numCache>
            </c:numRef>
          </c:val>
          <c:extLst>
            <c:ext xmlns:c16="http://schemas.microsoft.com/office/drawing/2014/chart" uri="{C3380CC4-5D6E-409C-BE32-E72D297353CC}">
              <c16:uniqueId val="{00000001-3B3D-A74C-8918-81689B54DFCC}"/>
            </c:ext>
          </c:extLst>
        </c:ser>
        <c:ser>
          <c:idx val="2"/>
          <c:order val="2"/>
          <c:tx>
            <c:strRef>
              <c:f>Sheet1!$D$1</c:f>
              <c:strCache>
                <c:ptCount val="1"/>
                <c:pt idx="0">
                  <c:v> Data 3</c:v>
                </c:pt>
              </c:strCache>
            </c:strRef>
          </c:tx>
          <c:spPr>
            <a:solidFill>
              <a:schemeClr val="accent3"/>
            </a:solidFill>
          </c:spPr>
          <c:invertIfNegative val="0"/>
          <c:cat>
            <c:strRef>
              <c:f>Sheet1!$A$2:$A$18</c:f>
              <c:strCache>
                <c:ptCount val="17"/>
                <c:pt idx="0">
                  <c:v>NACRI, India</c:v>
                </c:pt>
                <c:pt idx="1">
                  <c:v>UMREK, Turkey</c:v>
                </c:pt>
                <c:pt idx="2">
                  <c:v>MPIGM, Mongolia</c:v>
                </c:pt>
                <c:pt idx="3">
                  <c:v>CBBR, Brazil</c:v>
                </c:pt>
                <c:pt idx="4">
                  <c:v>Comision Minera, Chile</c:v>
                </c:pt>
                <c:pt idx="5">
                  <c:v>CCRR, Colombia</c:v>
                </c:pt>
                <c:pt idx="6">
                  <c:v>Other</c:v>
                </c:pt>
                <c:pt idx="7">
                  <c:v>OERN, Russia</c:v>
                </c:pt>
                <c:pt idx="8">
                  <c:v>KAZREC, Kazakhstan</c:v>
                </c:pt>
                <c:pt idx="9">
                  <c:v>KOMBERS-KCMI, Indonesia</c:v>
                </c:pt>
                <c:pt idx="10">
                  <c:v>None</c:v>
                </c:pt>
                <c:pt idx="11">
                  <c:v>PERC, Europe</c:v>
                </c:pt>
                <c:pt idx="12">
                  <c:v>CRIRSCO</c:v>
                </c:pt>
                <c:pt idx="13">
                  <c:v>SEC, USA</c:v>
                </c:pt>
                <c:pt idx="14">
                  <c:v>SAMREC, South Africa</c:v>
                </c:pt>
                <c:pt idx="15">
                  <c:v>VALMIN</c:v>
                </c:pt>
                <c:pt idx="16">
                  <c:v>CIM (NI 43-101), Canada</c:v>
                </c:pt>
              </c:strCache>
            </c:strRef>
          </c:cat>
          <c:val>
            <c:numRef>
              <c:f>Sheet1!$D$2:$D$18</c:f>
              <c:numCache>
                <c:formatCode>General</c:formatCode>
                <c:ptCount val="17"/>
              </c:numCache>
            </c:numRef>
          </c:val>
          <c:extLst>
            <c:ext xmlns:c16="http://schemas.microsoft.com/office/drawing/2014/chart" uri="{C3380CC4-5D6E-409C-BE32-E72D297353CC}">
              <c16:uniqueId val="{00000002-3B3D-A74C-8918-81689B54DFCC}"/>
            </c:ext>
          </c:extLst>
        </c:ser>
        <c:ser>
          <c:idx val="3"/>
          <c:order val="3"/>
          <c:tx>
            <c:strRef>
              <c:f>Sheet1!$E$1</c:f>
              <c:strCache>
                <c:ptCount val="1"/>
                <c:pt idx="0">
                  <c:v>Data 4</c:v>
                </c:pt>
              </c:strCache>
            </c:strRef>
          </c:tx>
          <c:spPr>
            <a:solidFill>
              <a:schemeClr val="accent4"/>
            </a:solidFill>
          </c:spPr>
          <c:invertIfNegative val="0"/>
          <c:cat>
            <c:strRef>
              <c:f>Sheet1!$A$2:$A$18</c:f>
              <c:strCache>
                <c:ptCount val="17"/>
                <c:pt idx="0">
                  <c:v>NACRI, India</c:v>
                </c:pt>
                <c:pt idx="1">
                  <c:v>UMREK, Turkey</c:v>
                </c:pt>
                <c:pt idx="2">
                  <c:v>MPIGM, Mongolia</c:v>
                </c:pt>
                <c:pt idx="3">
                  <c:v>CBBR, Brazil</c:v>
                </c:pt>
                <c:pt idx="4">
                  <c:v>Comision Minera, Chile</c:v>
                </c:pt>
                <c:pt idx="5">
                  <c:v>CCRR, Colombia</c:v>
                </c:pt>
                <c:pt idx="6">
                  <c:v>Other</c:v>
                </c:pt>
                <c:pt idx="7">
                  <c:v>OERN, Russia</c:v>
                </c:pt>
                <c:pt idx="8">
                  <c:v>KAZREC, Kazakhstan</c:v>
                </c:pt>
                <c:pt idx="9">
                  <c:v>KOMBERS-KCMI, Indonesia</c:v>
                </c:pt>
                <c:pt idx="10">
                  <c:v>None</c:v>
                </c:pt>
                <c:pt idx="11">
                  <c:v>PERC, Europe</c:v>
                </c:pt>
                <c:pt idx="12">
                  <c:v>CRIRSCO</c:v>
                </c:pt>
                <c:pt idx="13">
                  <c:v>SEC, USA</c:v>
                </c:pt>
                <c:pt idx="14">
                  <c:v>SAMREC, South Africa</c:v>
                </c:pt>
                <c:pt idx="15">
                  <c:v>VALMIN</c:v>
                </c:pt>
                <c:pt idx="16">
                  <c:v>CIM (NI 43-101), Canada</c:v>
                </c:pt>
              </c:strCache>
            </c:strRef>
          </c:cat>
          <c:val>
            <c:numRef>
              <c:f>Sheet1!$E$2:$E$18</c:f>
              <c:numCache>
                <c:formatCode>General</c:formatCode>
                <c:ptCount val="17"/>
              </c:numCache>
            </c:numRef>
          </c:val>
          <c:extLst>
            <c:ext xmlns:c16="http://schemas.microsoft.com/office/drawing/2014/chart" uri="{C3380CC4-5D6E-409C-BE32-E72D297353CC}">
              <c16:uniqueId val="{00000003-3B3D-A74C-8918-81689B54DFCC}"/>
            </c:ext>
          </c:extLst>
        </c:ser>
        <c:dLbls>
          <c:showLegendKey val="0"/>
          <c:showVal val="0"/>
          <c:showCatName val="0"/>
          <c:showSerName val="0"/>
          <c:showPercent val="0"/>
          <c:showBubbleSize val="0"/>
        </c:dLbls>
        <c:gapWidth val="150"/>
        <c:overlap val="100"/>
        <c:axId val="2127144032"/>
        <c:axId val="2127133904"/>
      </c:barChart>
      <c:catAx>
        <c:axId val="212714403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crossAx val="2127133904"/>
        <c:crosses val="autoZero"/>
        <c:auto val="1"/>
        <c:lblAlgn val="ctr"/>
        <c:lblOffset val="100"/>
        <c:noMultiLvlLbl val="0"/>
      </c:catAx>
      <c:valAx>
        <c:axId val="2127133904"/>
        <c:scaling>
          <c:orientation val="minMax"/>
        </c:scaling>
        <c:delete val="0"/>
        <c:axPos val="b"/>
        <c:majorGridlines>
          <c:spPr>
            <a:ln>
              <a:solidFill>
                <a:schemeClr val="bg1">
                  <a:lumMod val="75000"/>
                </a:schemeClr>
              </a:solidFill>
            </a:ln>
          </c:spPr>
        </c:majorGridlines>
        <c:numFmt formatCode="0%" sourceLinked="0"/>
        <c:majorTickMark val="none"/>
        <c:minorTickMark val="none"/>
        <c:tickLblPos val="nextTo"/>
        <c:spPr>
          <a:ln>
            <a:solidFill>
              <a:schemeClr val="bg1">
                <a:lumMod val="75000"/>
              </a:schemeClr>
            </a:solidFill>
          </a:ln>
        </c:spPr>
        <c:crossAx val="2127144032"/>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1"/>
          </a:solidFill>
          <a:latin typeface="Poppins" pitchFamily="2" charset="77"/>
          <a:cs typeface="Poppins" pitchFamily="2" charset="77"/>
        </a:defRPr>
      </a:pPr>
      <a:endParaRPr lang="en-US"/>
    </a:p>
  </c:txPr>
  <c:externalData r:id="rId1">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understanding!$B$38:$B$40</cx:f>
        <cx:lvl ptCount="3">
          <cx:pt idx="0">Simple</cx:pt>
          <cx:pt idx="1">Neutral</cx:pt>
          <cx:pt idx="2">Difficult</cx:pt>
        </cx:lvl>
      </cx:strDim>
      <cx:numDim type="size">
        <cx:f>understanding!$C$38:$C$40</cx:f>
        <cx:lvl ptCount="3" formatCode="0.00%">
          <cx:pt idx="0">0.71430000000000005</cx:pt>
          <cx:pt idx="1">0.25240000000000001</cx:pt>
          <cx:pt idx="2">0.033300000000000003</cx:pt>
        </cx:lvl>
      </cx:numDim>
    </cx:data>
  </cx:chartData>
  <cx:chart>
    <cx:plotArea>
      <cx:plotAreaRegion>
        <cx:series layoutId="treemap" uniqueId="{DCD3CD10-ECFC-482E-B3D6-ACC31568088C}">
          <cx:spPr>
            <a:solidFill>
              <a:schemeClr val="accent1"/>
            </a:solidFill>
          </cx:spPr>
          <cx:dataPt idx="1">
            <cx:spPr>
              <a:solidFill>
                <a:srgbClr val="ED7D31"/>
              </a:solidFill>
            </cx:spPr>
          </cx:dataPt>
          <cx:dataPt idx="2">
            <cx:spPr>
              <a:solidFill>
                <a:srgbClr val="A5A5A5"/>
              </a:solidFill>
            </cx:spPr>
          </cx:dataPt>
          <cx:dataLabels>
            <cx:numFmt formatCode="0%" sourceLinked="0"/>
            <cx:txPr>
              <a:bodyPr spcFirstLastPara="1" vertOverflow="ellipsis" horzOverflow="overflow" wrap="square" lIns="0" tIns="0" rIns="0" bIns="0" anchor="ctr" anchorCtr="1"/>
              <a:lstStyle/>
              <a:p>
                <a:pPr algn="ctr" rtl="0">
                  <a:defRPr/>
                </a:pPr>
                <a:endParaRPr lang="en-US" sz="900" b="0" i="0" u="none" strike="noStrike" baseline="0">
                  <a:solidFill>
                    <a:sysClr val="window" lastClr="FFFFFF"/>
                  </a:solidFill>
                  <a:latin typeface="Calibri" panose="020F0502020204030204"/>
                </a:endParaRPr>
              </a:p>
            </cx:txPr>
            <cx:visibility seriesName="0" categoryName="0" value="1"/>
            <cx:separator>
</cx:separator>
            <cx:dataLabel idx="0">
              <cx:numFmt formatCode="0%" sourceLinked="0"/>
              <cx:txPr>
                <a:bodyPr spcFirstLastPara="1" vertOverflow="ellipsis" horzOverflow="overflow" wrap="square" lIns="0" tIns="0" rIns="0" bIns="0" anchor="ctr" anchorCtr="1"/>
                <a:lstStyle/>
                <a:p>
                  <a:pPr algn="ctr" rtl="0">
                    <a:defRPr sz="2000"/>
                  </a:pPr>
                  <a:r>
                    <a:rPr lang="en-US" sz="2000" b="0" i="0" u="none" strike="noStrike" baseline="0">
                      <a:solidFill>
                        <a:sysClr val="window" lastClr="FFFFFF"/>
                      </a:solidFill>
                      <a:latin typeface="Calibri" panose="020F0502020204030204"/>
                    </a:rPr>
                    <a:t>71%</a:t>
                  </a:r>
                </a:p>
              </cx:txPr>
              <cx:visibility seriesName="0" categoryName="0" value="1"/>
              <cx:separator>
</cx:separator>
            </cx:dataLabel>
            <cx:dataLabel idx="1">
              <cx:numFmt formatCode="0%" sourceLinked="0"/>
              <cx:txPr>
                <a:bodyPr spcFirstLastPara="1" vertOverflow="ellipsis" horzOverflow="overflow" wrap="square" lIns="0" tIns="0" rIns="0" bIns="0" anchor="ctr" anchorCtr="1"/>
                <a:lstStyle/>
                <a:p>
                  <a:pPr algn="ctr" rtl="0">
                    <a:defRPr sz="2000"/>
                  </a:pPr>
                  <a:r>
                    <a:rPr lang="en-US" sz="2000" b="0" i="0" u="none" strike="noStrike" baseline="0">
                      <a:solidFill>
                        <a:sysClr val="window" lastClr="FFFFFF"/>
                      </a:solidFill>
                      <a:latin typeface="Calibri" panose="020F0502020204030204"/>
                    </a:rPr>
                    <a:t>25%</a:t>
                  </a:r>
                </a:p>
              </cx:txPr>
              <cx:visibility seriesName="0" categoryName="0" value="1"/>
              <cx:separator>
</cx:separator>
            </cx:dataLabel>
            <cx:dataLabel idx="2">
              <cx:numFmt formatCode="0%" sourceLinked="0"/>
              <cx:txPr>
                <a:bodyPr spcFirstLastPara="1" vertOverflow="ellipsis" horzOverflow="overflow" wrap="square" lIns="0" tIns="0" rIns="0" bIns="0" anchor="ctr" anchorCtr="1"/>
                <a:lstStyle/>
                <a:p>
                  <a:pPr algn="ctr" rtl="0">
                    <a:defRPr sz="2000"/>
                  </a:pPr>
                  <a:r>
                    <a:rPr lang="en-US" sz="2000" b="0" i="0" u="none" strike="noStrike" baseline="0">
                      <a:solidFill>
                        <a:sysClr val="window" lastClr="FFFFFF"/>
                      </a:solidFill>
                      <a:latin typeface="Calibri" panose="020F0502020204030204"/>
                    </a:rPr>
                    <a:t>3%</a:t>
                  </a:r>
                </a:p>
              </cx:txPr>
              <cx:visibility seriesName="0" categoryName="0" value="1"/>
              <cx:separator>
</cx:separator>
            </cx:dataLabel>
          </cx:dataLabels>
          <cx:dataId val="0"/>
          <cx:layoutPr>
            <cx:parentLabelLayout val="overlapping"/>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697A7B-1143-4C0B-B7F1-DED8482D329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AU"/>
        </a:p>
      </dgm:t>
    </dgm:pt>
    <dgm:pt modelId="{A9C5D4B6-FC98-4E91-B440-AE6AD2FD182F}">
      <dgm:prSet phldrT="[Text]" custT="1"/>
      <dgm:spPr>
        <a:solidFill>
          <a:schemeClr val="accent1">
            <a:lumMod val="75000"/>
          </a:schemeClr>
        </a:solidFill>
      </dgm:spPr>
      <dgm:t>
        <a:bodyPr/>
        <a:lstStyle/>
        <a:p>
          <a:r>
            <a:rPr lang="en-GB" sz="4000" dirty="0"/>
            <a:t>Scope to move from self-nomination to a more robust process </a:t>
          </a:r>
          <a:endParaRPr lang="en-AU" sz="4000" dirty="0"/>
        </a:p>
      </dgm:t>
    </dgm:pt>
    <dgm:pt modelId="{6445A42C-42C8-4F07-A783-3C77807905EF}" type="parTrans" cxnId="{500D62B3-939E-460B-95EB-1AE9EA57930B}">
      <dgm:prSet/>
      <dgm:spPr/>
      <dgm:t>
        <a:bodyPr/>
        <a:lstStyle/>
        <a:p>
          <a:endParaRPr lang="en-AU"/>
        </a:p>
      </dgm:t>
    </dgm:pt>
    <dgm:pt modelId="{E264E735-84EB-4DBA-9E4B-CA9C9BF25FE8}" type="sibTrans" cxnId="{500D62B3-939E-460B-95EB-1AE9EA57930B}">
      <dgm:prSet/>
      <dgm:spPr/>
      <dgm:t>
        <a:bodyPr/>
        <a:lstStyle/>
        <a:p>
          <a:endParaRPr lang="en-AU"/>
        </a:p>
      </dgm:t>
    </dgm:pt>
    <dgm:pt modelId="{25BA620E-E54D-4110-871F-7EC0E2245B7D}">
      <dgm:prSet custT="1"/>
      <dgm:spPr>
        <a:solidFill>
          <a:schemeClr val="accent1">
            <a:lumMod val="75000"/>
          </a:schemeClr>
        </a:solidFill>
      </dgm:spPr>
      <dgm:t>
        <a:bodyPr/>
        <a:lstStyle/>
        <a:p>
          <a:r>
            <a:rPr lang="en-GB" sz="4000" dirty="0"/>
            <a:t>Competence verification and/or accreditation processes</a:t>
          </a:r>
          <a:endParaRPr lang="en-AU" sz="4000" dirty="0"/>
        </a:p>
      </dgm:t>
    </dgm:pt>
    <dgm:pt modelId="{FC948570-1B99-4031-B314-03462B00E676}" type="parTrans" cxnId="{CB3950A0-C5F8-440D-A6C8-B1E60FEFD8C5}">
      <dgm:prSet/>
      <dgm:spPr/>
      <dgm:t>
        <a:bodyPr/>
        <a:lstStyle/>
        <a:p>
          <a:endParaRPr lang="en-AU"/>
        </a:p>
      </dgm:t>
    </dgm:pt>
    <dgm:pt modelId="{7D6E0AD2-3DD6-4148-8025-C120B2B0CA40}" type="sibTrans" cxnId="{CB3950A0-C5F8-440D-A6C8-B1E60FEFD8C5}">
      <dgm:prSet/>
      <dgm:spPr/>
      <dgm:t>
        <a:bodyPr/>
        <a:lstStyle/>
        <a:p>
          <a:endParaRPr lang="en-AU"/>
        </a:p>
      </dgm:t>
    </dgm:pt>
    <dgm:pt modelId="{F73B1532-8CE9-4B24-991C-96620FF759A7}">
      <dgm:prSet custT="1"/>
      <dgm:spPr>
        <a:solidFill>
          <a:schemeClr val="accent1">
            <a:lumMod val="75000"/>
          </a:schemeClr>
        </a:solidFill>
      </dgm:spPr>
      <dgm:t>
        <a:bodyPr/>
        <a:lstStyle/>
        <a:p>
          <a:r>
            <a:rPr lang="en-GB" sz="4000" dirty="0"/>
            <a:t>Disciplinary process, enforceability and transparency</a:t>
          </a:r>
          <a:endParaRPr lang="en-AU" sz="4000" dirty="0"/>
        </a:p>
      </dgm:t>
    </dgm:pt>
    <dgm:pt modelId="{62166DB7-141C-47CA-9F06-D8643C4ACB31}" type="parTrans" cxnId="{69650D88-E62B-41AA-8C91-9D123A78343E}">
      <dgm:prSet/>
      <dgm:spPr/>
      <dgm:t>
        <a:bodyPr/>
        <a:lstStyle/>
        <a:p>
          <a:endParaRPr lang="en-AU"/>
        </a:p>
      </dgm:t>
    </dgm:pt>
    <dgm:pt modelId="{6B09D476-BDF4-454E-82C9-D8F3586099CA}" type="sibTrans" cxnId="{69650D88-E62B-41AA-8C91-9D123A78343E}">
      <dgm:prSet/>
      <dgm:spPr/>
      <dgm:t>
        <a:bodyPr/>
        <a:lstStyle/>
        <a:p>
          <a:endParaRPr lang="en-AU"/>
        </a:p>
      </dgm:t>
    </dgm:pt>
    <dgm:pt modelId="{7A01C58A-FC3B-4B27-84DC-9619A4C5FA34}">
      <dgm:prSet custT="1"/>
      <dgm:spPr>
        <a:solidFill>
          <a:schemeClr val="accent1">
            <a:lumMod val="75000"/>
          </a:schemeClr>
        </a:solidFill>
      </dgm:spPr>
      <dgm:t>
        <a:bodyPr/>
        <a:lstStyle/>
        <a:p>
          <a:r>
            <a:rPr lang="en-US" sz="4000" kern="1200" dirty="0">
              <a:solidFill>
                <a:prstClr val="white"/>
              </a:solidFill>
              <a:latin typeface="Calibri" panose="020F0502020204030204"/>
              <a:ea typeface="+mn-ea"/>
              <a:cs typeface="+mn-cs"/>
            </a:rPr>
            <a:t>Senior Competent Person and subsidiary technical specialist signoff model incorporated into code draft.</a:t>
          </a:r>
          <a:endParaRPr lang="en-AU" sz="4000" kern="1200" dirty="0">
            <a:solidFill>
              <a:prstClr val="white"/>
            </a:solidFill>
            <a:latin typeface="Calibri" panose="020F0502020204030204"/>
            <a:ea typeface="+mn-ea"/>
            <a:cs typeface="+mn-cs"/>
          </a:endParaRPr>
        </a:p>
      </dgm:t>
    </dgm:pt>
    <dgm:pt modelId="{B5DCC438-F6DB-429B-B3E9-F32B6E67FDD5}" type="parTrans" cxnId="{D5AA7168-53A3-468A-9F27-CB8B027E109E}">
      <dgm:prSet/>
      <dgm:spPr/>
      <dgm:t>
        <a:bodyPr/>
        <a:lstStyle/>
        <a:p>
          <a:endParaRPr lang="en-AU"/>
        </a:p>
      </dgm:t>
    </dgm:pt>
    <dgm:pt modelId="{A06EBE07-342A-46EC-974B-1B53BD99C372}" type="sibTrans" cxnId="{D5AA7168-53A3-468A-9F27-CB8B027E109E}">
      <dgm:prSet/>
      <dgm:spPr/>
      <dgm:t>
        <a:bodyPr/>
        <a:lstStyle/>
        <a:p>
          <a:endParaRPr lang="en-AU"/>
        </a:p>
      </dgm:t>
    </dgm:pt>
    <dgm:pt modelId="{607F915E-C1D9-40BE-8C97-F0BB5A2E8459}" type="pres">
      <dgm:prSet presAssocID="{40697A7B-1143-4C0B-B7F1-DED8482D329A}" presName="Name0" presStyleCnt="0">
        <dgm:presLayoutVars>
          <dgm:chMax val="7"/>
          <dgm:chPref val="7"/>
          <dgm:dir/>
        </dgm:presLayoutVars>
      </dgm:prSet>
      <dgm:spPr/>
    </dgm:pt>
    <dgm:pt modelId="{13643FD4-7356-4C57-9913-E73D9FE7BD88}" type="pres">
      <dgm:prSet presAssocID="{40697A7B-1143-4C0B-B7F1-DED8482D329A}" presName="Name1" presStyleCnt="0"/>
      <dgm:spPr/>
    </dgm:pt>
    <dgm:pt modelId="{E77406CF-40F1-4A19-9598-BDCD991C603C}" type="pres">
      <dgm:prSet presAssocID="{40697A7B-1143-4C0B-B7F1-DED8482D329A}" presName="cycle" presStyleCnt="0"/>
      <dgm:spPr/>
    </dgm:pt>
    <dgm:pt modelId="{FA9BE350-41C2-4A7D-A79A-4FCCB7C3E557}" type="pres">
      <dgm:prSet presAssocID="{40697A7B-1143-4C0B-B7F1-DED8482D329A}" presName="srcNode" presStyleLbl="node1" presStyleIdx="0" presStyleCnt="4"/>
      <dgm:spPr/>
    </dgm:pt>
    <dgm:pt modelId="{BC153663-4A70-46C2-95AA-2073C9F85EFA}" type="pres">
      <dgm:prSet presAssocID="{40697A7B-1143-4C0B-B7F1-DED8482D329A}" presName="conn" presStyleLbl="parChTrans1D2" presStyleIdx="0" presStyleCnt="1"/>
      <dgm:spPr/>
    </dgm:pt>
    <dgm:pt modelId="{597EBB3D-2275-4DB1-9E14-F6826D63913D}" type="pres">
      <dgm:prSet presAssocID="{40697A7B-1143-4C0B-B7F1-DED8482D329A}" presName="extraNode" presStyleLbl="node1" presStyleIdx="0" presStyleCnt="4"/>
      <dgm:spPr/>
    </dgm:pt>
    <dgm:pt modelId="{574E09D7-F409-42D2-B00B-1EA1FBDD19FD}" type="pres">
      <dgm:prSet presAssocID="{40697A7B-1143-4C0B-B7F1-DED8482D329A}" presName="dstNode" presStyleLbl="node1" presStyleIdx="0" presStyleCnt="4"/>
      <dgm:spPr/>
    </dgm:pt>
    <dgm:pt modelId="{C7B1C07F-55CC-421C-9803-06DF924985C9}" type="pres">
      <dgm:prSet presAssocID="{A9C5D4B6-FC98-4E91-B440-AE6AD2FD182F}" presName="text_1" presStyleLbl="node1" presStyleIdx="0" presStyleCnt="4">
        <dgm:presLayoutVars>
          <dgm:bulletEnabled val="1"/>
        </dgm:presLayoutVars>
      </dgm:prSet>
      <dgm:spPr/>
    </dgm:pt>
    <dgm:pt modelId="{06A817E9-2DE7-402A-B956-DFA053F3D949}" type="pres">
      <dgm:prSet presAssocID="{A9C5D4B6-FC98-4E91-B440-AE6AD2FD182F}" presName="accent_1" presStyleCnt="0"/>
      <dgm:spPr/>
    </dgm:pt>
    <dgm:pt modelId="{93BEFA4E-6A0C-4AAA-A080-5D0636EFA602}" type="pres">
      <dgm:prSet presAssocID="{A9C5D4B6-FC98-4E91-B440-AE6AD2FD182F}" presName="accentRepeatNode" presStyleLbl="solidFgAcc1" presStyleIdx="0" presStyleCnt="4"/>
      <dgm:spPr/>
    </dgm:pt>
    <dgm:pt modelId="{A4D47195-E9EB-489D-A682-EB71A92B7AC3}" type="pres">
      <dgm:prSet presAssocID="{25BA620E-E54D-4110-871F-7EC0E2245B7D}" presName="text_2" presStyleLbl="node1" presStyleIdx="1" presStyleCnt="4">
        <dgm:presLayoutVars>
          <dgm:bulletEnabled val="1"/>
        </dgm:presLayoutVars>
      </dgm:prSet>
      <dgm:spPr/>
    </dgm:pt>
    <dgm:pt modelId="{A32F1FD2-609D-40B0-B75B-2C38D0E6F0B9}" type="pres">
      <dgm:prSet presAssocID="{25BA620E-E54D-4110-871F-7EC0E2245B7D}" presName="accent_2" presStyleCnt="0"/>
      <dgm:spPr/>
    </dgm:pt>
    <dgm:pt modelId="{332F6D43-AEB7-4012-9796-289EE7D4E9A8}" type="pres">
      <dgm:prSet presAssocID="{25BA620E-E54D-4110-871F-7EC0E2245B7D}" presName="accentRepeatNode" presStyleLbl="solidFgAcc1" presStyleIdx="1" presStyleCnt="4"/>
      <dgm:spPr/>
    </dgm:pt>
    <dgm:pt modelId="{2A3397C7-B446-4DC0-8FF1-13412FACA862}" type="pres">
      <dgm:prSet presAssocID="{F73B1532-8CE9-4B24-991C-96620FF759A7}" presName="text_3" presStyleLbl="node1" presStyleIdx="2" presStyleCnt="4">
        <dgm:presLayoutVars>
          <dgm:bulletEnabled val="1"/>
        </dgm:presLayoutVars>
      </dgm:prSet>
      <dgm:spPr/>
    </dgm:pt>
    <dgm:pt modelId="{CC510BE3-3784-4A9C-9C5B-1DF3A78CA324}" type="pres">
      <dgm:prSet presAssocID="{F73B1532-8CE9-4B24-991C-96620FF759A7}" presName="accent_3" presStyleCnt="0"/>
      <dgm:spPr/>
    </dgm:pt>
    <dgm:pt modelId="{BB565D27-16FF-4DB2-B150-F682B68CC80A}" type="pres">
      <dgm:prSet presAssocID="{F73B1532-8CE9-4B24-991C-96620FF759A7}" presName="accentRepeatNode" presStyleLbl="solidFgAcc1" presStyleIdx="2" presStyleCnt="4"/>
      <dgm:spPr/>
    </dgm:pt>
    <dgm:pt modelId="{EC0DF12E-88B2-48AA-8DA2-C5CE85B8D6C7}" type="pres">
      <dgm:prSet presAssocID="{7A01C58A-FC3B-4B27-84DC-9619A4C5FA34}" presName="text_4" presStyleLbl="node1" presStyleIdx="3" presStyleCnt="4" custScaleY="145130" custLinFactNeighborX="2630" custLinFactNeighborY="15476">
        <dgm:presLayoutVars>
          <dgm:bulletEnabled val="1"/>
        </dgm:presLayoutVars>
      </dgm:prSet>
      <dgm:spPr/>
    </dgm:pt>
    <dgm:pt modelId="{017598AB-C15C-478F-9792-B9DE09A33858}" type="pres">
      <dgm:prSet presAssocID="{7A01C58A-FC3B-4B27-84DC-9619A4C5FA34}" presName="accent_4" presStyleCnt="0"/>
      <dgm:spPr/>
    </dgm:pt>
    <dgm:pt modelId="{DF0791A9-C64E-46A9-AE41-C0B0C8BE0295}" type="pres">
      <dgm:prSet presAssocID="{7A01C58A-FC3B-4B27-84DC-9619A4C5FA34}" presName="accentRepeatNode" presStyleLbl="solidFgAcc1" presStyleIdx="3" presStyleCnt="4" custLinFactNeighborX="7555" custLinFactNeighborY="4300"/>
      <dgm:spPr/>
    </dgm:pt>
  </dgm:ptLst>
  <dgm:cxnLst>
    <dgm:cxn modelId="{09AF962D-D10B-4BEF-ADE6-D7BF6EB8EF15}" type="presOf" srcId="{E264E735-84EB-4DBA-9E4B-CA9C9BF25FE8}" destId="{BC153663-4A70-46C2-95AA-2073C9F85EFA}" srcOrd="0" destOrd="0" presId="urn:microsoft.com/office/officeart/2008/layout/VerticalCurvedList"/>
    <dgm:cxn modelId="{D5AA7168-53A3-468A-9F27-CB8B027E109E}" srcId="{40697A7B-1143-4C0B-B7F1-DED8482D329A}" destId="{7A01C58A-FC3B-4B27-84DC-9619A4C5FA34}" srcOrd="3" destOrd="0" parTransId="{B5DCC438-F6DB-429B-B3E9-F32B6E67FDD5}" sibTransId="{A06EBE07-342A-46EC-974B-1B53BD99C372}"/>
    <dgm:cxn modelId="{9C1A9A69-8AB4-4355-8FEE-D91960FE4866}" type="presOf" srcId="{7A01C58A-FC3B-4B27-84DC-9619A4C5FA34}" destId="{EC0DF12E-88B2-48AA-8DA2-C5CE85B8D6C7}" srcOrd="0" destOrd="0" presId="urn:microsoft.com/office/officeart/2008/layout/VerticalCurvedList"/>
    <dgm:cxn modelId="{69650D88-E62B-41AA-8C91-9D123A78343E}" srcId="{40697A7B-1143-4C0B-B7F1-DED8482D329A}" destId="{F73B1532-8CE9-4B24-991C-96620FF759A7}" srcOrd="2" destOrd="0" parTransId="{62166DB7-141C-47CA-9F06-D8643C4ACB31}" sibTransId="{6B09D476-BDF4-454E-82C9-D8F3586099CA}"/>
    <dgm:cxn modelId="{CB3950A0-C5F8-440D-A6C8-B1E60FEFD8C5}" srcId="{40697A7B-1143-4C0B-B7F1-DED8482D329A}" destId="{25BA620E-E54D-4110-871F-7EC0E2245B7D}" srcOrd="1" destOrd="0" parTransId="{FC948570-1B99-4031-B314-03462B00E676}" sibTransId="{7D6E0AD2-3DD6-4148-8025-C120B2B0CA40}"/>
    <dgm:cxn modelId="{8A4293AD-8C20-4964-8AC5-901B97FEA519}" type="presOf" srcId="{25BA620E-E54D-4110-871F-7EC0E2245B7D}" destId="{A4D47195-E9EB-489D-A682-EB71A92B7AC3}" srcOrd="0" destOrd="0" presId="urn:microsoft.com/office/officeart/2008/layout/VerticalCurvedList"/>
    <dgm:cxn modelId="{500D62B3-939E-460B-95EB-1AE9EA57930B}" srcId="{40697A7B-1143-4C0B-B7F1-DED8482D329A}" destId="{A9C5D4B6-FC98-4E91-B440-AE6AD2FD182F}" srcOrd="0" destOrd="0" parTransId="{6445A42C-42C8-4F07-A783-3C77807905EF}" sibTransId="{E264E735-84EB-4DBA-9E4B-CA9C9BF25FE8}"/>
    <dgm:cxn modelId="{27A798B6-C8DF-4E7F-9B6A-46527545B9A7}" type="presOf" srcId="{F73B1532-8CE9-4B24-991C-96620FF759A7}" destId="{2A3397C7-B446-4DC0-8FF1-13412FACA862}" srcOrd="0" destOrd="0" presId="urn:microsoft.com/office/officeart/2008/layout/VerticalCurvedList"/>
    <dgm:cxn modelId="{EBA724CE-C2EC-4CC3-A1BA-00414EA88E70}" type="presOf" srcId="{40697A7B-1143-4C0B-B7F1-DED8482D329A}" destId="{607F915E-C1D9-40BE-8C97-F0BB5A2E8459}" srcOrd="0" destOrd="0" presId="urn:microsoft.com/office/officeart/2008/layout/VerticalCurvedList"/>
    <dgm:cxn modelId="{187EC2EE-4A31-4F10-BB3B-BCAC22CEB50E}" type="presOf" srcId="{A9C5D4B6-FC98-4E91-B440-AE6AD2FD182F}" destId="{C7B1C07F-55CC-421C-9803-06DF924985C9}" srcOrd="0" destOrd="0" presId="urn:microsoft.com/office/officeart/2008/layout/VerticalCurvedList"/>
    <dgm:cxn modelId="{3D786C53-53A6-42DB-B526-687D9439A3A3}" type="presParOf" srcId="{607F915E-C1D9-40BE-8C97-F0BB5A2E8459}" destId="{13643FD4-7356-4C57-9913-E73D9FE7BD88}" srcOrd="0" destOrd="0" presId="urn:microsoft.com/office/officeart/2008/layout/VerticalCurvedList"/>
    <dgm:cxn modelId="{791DB61D-ABE3-4E5C-8385-53D5A3168EA3}" type="presParOf" srcId="{13643FD4-7356-4C57-9913-E73D9FE7BD88}" destId="{E77406CF-40F1-4A19-9598-BDCD991C603C}" srcOrd="0" destOrd="0" presId="urn:microsoft.com/office/officeart/2008/layout/VerticalCurvedList"/>
    <dgm:cxn modelId="{745F5DD9-91B1-41E6-BBA6-8E4A9AF2EC0B}" type="presParOf" srcId="{E77406CF-40F1-4A19-9598-BDCD991C603C}" destId="{FA9BE350-41C2-4A7D-A79A-4FCCB7C3E557}" srcOrd="0" destOrd="0" presId="urn:microsoft.com/office/officeart/2008/layout/VerticalCurvedList"/>
    <dgm:cxn modelId="{25B438C6-39C8-436D-8B5A-FE93D877CF4C}" type="presParOf" srcId="{E77406CF-40F1-4A19-9598-BDCD991C603C}" destId="{BC153663-4A70-46C2-95AA-2073C9F85EFA}" srcOrd="1" destOrd="0" presId="urn:microsoft.com/office/officeart/2008/layout/VerticalCurvedList"/>
    <dgm:cxn modelId="{79A24D20-4AA8-4771-B5DA-1B20BFE142CA}" type="presParOf" srcId="{E77406CF-40F1-4A19-9598-BDCD991C603C}" destId="{597EBB3D-2275-4DB1-9E14-F6826D63913D}" srcOrd="2" destOrd="0" presId="urn:microsoft.com/office/officeart/2008/layout/VerticalCurvedList"/>
    <dgm:cxn modelId="{EE09B00E-3136-42D9-859F-E7BC70B84C0E}" type="presParOf" srcId="{E77406CF-40F1-4A19-9598-BDCD991C603C}" destId="{574E09D7-F409-42D2-B00B-1EA1FBDD19FD}" srcOrd="3" destOrd="0" presId="urn:microsoft.com/office/officeart/2008/layout/VerticalCurvedList"/>
    <dgm:cxn modelId="{62398DC1-5866-4CA8-88F6-0D9EA9E1F73B}" type="presParOf" srcId="{13643FD4-7356-4C57-9913-E73D9FE7BD88}" destId="{C7B1C07F-55CC-421C-9803-06DF924985C9}" srcOrd="1" destOrd="0" presId="urn:microsoft.com/office/officeart/2008/layout/VerticalCurvedList"/>
    <dgm:cxn modelId="{460A78E0-5AAE-44EE-8DB4-0C5C86B08B3E}" type="presParOf" srcId="{13643FD4-7356-4C57-9913-E73D9FE7BD88}" destId="{06A817E9-2DE7-402A-B956-DFA053F3D949}" srcOrd="2" destOrd="0" presId="urn:microsoft.com/office/officeart/2008/layout/VerticalCurvedList"/>
    <dgm:cxn modelId="{0663BEAE-31E9-4C62-BDED-712C6FEC18FC}" type="presParOf" srcId="{06A817E9-2DE7-402A-B956-DFA053F3D949}" destId="{93BEFA4E-6A0C-4AAA-A080-5D0636EFA602}" srcOrd="0" destOrd="0" presId="urn:microsoft.com/office/officeart/2008/layout/VerticalCurvedList"/>
    <dgm:cxn modelId="{297BDD0C-F051-4DA9-B153-D47AE6AFEC9E}" type="presParOf" srcId="{13643FD4-7356-4C57-9913-E73D9FE7BD88}" destId="{A4D47195-E9EB-489D-A682-EB71A92B7AC3}" srcOrd="3" destOrd="0" presId="urn:microsoft.com/office/officeart/2008/layout/VerticalCurvedList"/>
    <dgm:cxn modelId="{0A06DE3E-0FE5-4EF4-9529-F8C407E70DD7}" type="presParOf" srcId="{13643FD4-7356-4C57-9913-E73D9FE7BD88}" destId="{A32F1FD2-609D-40B0-B75B-2C38D0E6F0B9}" srcOrd="4" destOrd="0" presId="urn:microsoft.com/office/officeart/2008/layout/VerticalCurvedList"/>
    <dgm:cxn modelId="{7F73798B-2BE3-41B7-BEB7-5AD7A963A8BC}" type="presParOf" srcId="{A32F1FD2-609D-40B0-B75B-2C38D0E6F0B9}" destId="{332F6D43-AEB7-4012-9796-289EE7D4E9A8}" srcOrd="0" destOrd="0" presId="urn:microsoft.com/office/officeart/2008/layout/VerticalCurvedList"/>
    <dgm:cxn modelId="{239DE42C-3D27-49CC-99A2-6E7B19143815}" type="presParOf" srcId="{13643FD4-7356-4C57-9913-E73D9FE7BD88}" destId="{2A3397C7-B446-4DC0-8FF1-13412FACA862}" srcOrd="5" destOrd="0" presId="urn:microsoft.com/office/officeart/2008/layout/VerticalCurvedList"/>
    <dgm:cxn modelId="{702151B7-7A4D-4EE4-9864-810EA2958151}" type="presParOf" srcId="{13643FD4-7356-4C57-9913-E73D9FE7BD88}" destId="{CC510BE3-3784-4A9C-9C5B-1DF3A78CA324}" srcOrd="6" destOrd="0" presId="urn:microsoft.com/office/officeart/2008/layout/VerticalCurvedList"/>
    <dgm:cxn modelId="{E86C23C4-5611-4248-A5BF-9F2DEA1AEB20}" type="presParOf" srcId="{CC510BE3-3784-4A9C-9C5B-1DF3A78CA324}" destId="{BB565D27-16FF-4DB2-B150-F682B68CC80A}" srcOrd="0" destOrd="0" presId="urn:microsoft.com/office/officeart/2008/layout/VerticalCurvedList"/>
    <dgm:cxn modelId="{AC953E21-3705-4CBE-BE20-2A9FBC9D91D5}" type="presParOf" srcId="{13643FD4-7356-4C57-9913-E73D9FE7BD88}" destId="{EC0DF12E-88B2-48AA-8DA2-C5CE85B8D6C7}" srcOrd="7" destOrd="0" presId="urn:microsoft.com/office/officeart/2008/layout/VerticalCurvedList"/>
    <dgm:cxn modelId="{55038FB4-FFE1-42F2-81F7-9089B15ED120}" type="presParOf" srcId="{13643FD4-7356-4C57-9913-E73D9FE7BD88}" destId="{017598AB-C15C-478F-9792-B9DE09A33858}" srcOrd="8" destOrd="0" presId="urn:microsoft.com/office/officeart/2008/layout/VerticalCurvedList"/>
    <dgm:cxn modelId="{37DCA66D-6790-413F-BCAD-F7F535D2DCFD}" type="presParOf" srcId="{017598AB-C15C-478F-9792-B9DE09A33858}" destId="{DF0791A9-C64E-46A9-AE41-C0B0C8BE029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2B9F10-91EA-41FA-8F31-D77A778C60E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AU"/>
        </a:p>
      </dgm:t>
    </dgm:pt>
    <dgm:pt modelId="{FD92F8E9-027B-47F3-9C5B-8E4D525F1D0A}">
      <dgm:prSet phldrT="[Text]" custT="1"/>
      <dgm:spPr>
        <a:solidFill>
          <a:schemeClr val="accent1">
            <a:lumMod val="75000"/>
          </a:schemeClr>
        </a:solidFill>
      </dgm:spPr>
      <dgm:t>
        <a:bodyPr/>
        <a:lstStyle/>
        <a:p>
          <a:pPr>
            <a:buFont typeface="Arial" panose="020B0604020202020204" pitchFamily="34" charset="0"/>
            <a:buChar char="•"/>
          </a:pPr>
          <a:r>
            <a:rPr lang="en-GB"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New clause under review</a:t>
          </a:r>
          <a:endParaRPr lang="en-AU" sz="3600" dirty="0">
            <a:solidFill>
              <a:schemeClr val="bg1"/>
            </a:solidFill>
          </a:endParaRPr>
        </a:p>
      </dgm:t>
    </dgm:pt>
    <dgm:pt modelId="{5801DDB6-B4E7-4D70-A7D3-98C8FE9DF4D6}" type="parTrans" cxnId="{CE0F2332-7671-4ADC-B9BF-0113A5495A09}">
      <dgm:prSet/>
      <dgm:spPr/>
      <dgm:t>
        <a:bodyPr/>
        <a:lstStyle/>
        <a:p>
          <a:endParaRPr lang="en-AU"/>
        </a:p>
      </dgm:t>
    </dgm:pt>
    <dgm:pt modelId="{4AB6CE29-D63D-4BC8-96FA-3C3E563801FB}" type="sibTrans" cxnId="{CE0F2332-7671-4ADC-B9BF-0113A5495A09}">
      <dgm:prSet/>
      <dgm:spPr/>
      <dgm:t>
        <a:bodyPr/>
        <a:lstStyle/>
        <a:p>
          <a:endParaRPr lang="en-AU"/>
        </a:p>
      </dgm:t>
    </dgm:pt>
    <dgm:pt modelId="{0E0337EE-A7A0-4395-A2A1-00210C1AFBA3}">
      <dgm:prSet phldrT="[Text]" custT="1"/>
      <dgm:spPr>
        <a:solidFill>
          <a:schemeClr val="accent1">
            <a:lumMod val="75000"/>
          </a:schemeClr>
        </a:solidFill>
      </dgm:spPr>
      <dgm:t>
        <a:bodyPr/>
        <a:lstStyle/>
        <a:p>
          <a:pPr marL="0" lvl="0" indent="0" algn="l" defTabSz="1644650">
            <a:lnSpc>
              <a:spcPct val="90000"/>
            </a:lnSpc>
            <a:spcBef>
              <a:spcPct val="0"/>
            </a:spcBef>
            <a:spcAft>
              <a:spcPct val="35000"/>
            </a:spcAft>
            <a:buFont typeface="Arial" panose="020B0604020202020204" pitchFamily="34" charset="0"/>
            <a:buNone/>
          </a:pP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Integrated approach of ESG disclosure within Table 1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reporting</a:t>
          </a: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 requirements</a:t>
          </a:r>
          <a:endParaRPr lang="en-AU"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3F55BC92-8FAC-4F6D-8B8D-8D4C640673AB}" type="parTrans" cxnId="{81792848-F2CC-4C87-B64E-5BFB2DAF6DB7}">
      <dgm:prSet/>
      <dgm:spPr/>
      <dgm:t>
        <a:bodyPr/>
        <a:lstStyle/>
        <a:p>
          <a:endParaRPr lang="en-AU"/>
        </a:p>
      </dgm:t>
    </dgm:pt>
    <dgm:pt modelId="{D6ECB186-30E2-4F65-AA9D-354384931834}" type="sibTrans" cxnId="{81792848-F2CC-4C87-B64E-5BFB2DAF6DB7}">
      <dgm:prSet/>
      <dgm:spPr/>
      <dgm:t>
        <a:bodyPr/>
        <a:lstStyle/>
        <a:p>
          <a:endParaRPr lang="en-AU"/>
        </a:p>
      </dgm:t>
    </dgm:pt>
    <dgm:pt modelId="{44804BE0-4E50-44C6-8563-EC002B514EE1}">
      <dgm:prSet phldrT="[Text]" custT="1"/>
      <dgm:spPr>
        <a:solidFill>
          <a:schemeClr val="accent1">
            <a:lumMod val="75000"/>
          </a:schemeClr>
        </a:solidFill>
      </dgm:spPr>
      <dgm:t>
        <a:bodyPr/>
        <a:lstStyle/>
        <a:p>
          <a:pPr marL="0" lvl="0" indent="0" algn="l" defTabSz="1644650">
            <a:lnSpc>
              <a:spcPct val="90000"/>
            </a:lnSpc>
            <a:spcBef>
              <a:spcPct val="0"/>
            </a:spcBef>
            <a:spcAft>
              <a:spcPct val="35000"/>
            </a:spcAft>
            <a:buFont typeface="Arial" panose="020B0604020202020204" pitchFamily="34" charset="0"/>
            <a:buNone/>
          </a:pP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Balanced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reporting</a:t>
          </a: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 across all the modifying factors, including ESG</a:t>
          </a:r>
          <a:endParaRPr lang="en-AU"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368E9199-9B21-449C-93C8-1517DF779855}" type="parTrans" cxnId="{9289D8C0-BCBB-405D-A44F-FB542ED7E566}">
      <dgm:prSet/>
      <dgm:spPr/>
      <dgm:t>
        <a:bodyPr/>
        <a:lstStyle/>
        <a:p>
          <a:endParaRPr lang="en-AU"/>
        </a:p>
      </dgm:t>
    </dgm:pt>
    <dgm:pt modelId="{A4984A1A-E236-45FB-8C93-F5819E4245CD}" type="sibTrans" cxnId="{9289D8C0-BCBB-405D-A44F-FB542ED7E566}">
      <dgm:prSet/>
      <dgm:spPr/>
      <dgm:t>
        <a:bodyPr/>
        <a:lstStyle/>
        <a:p>
          <a:endParaRPr lang="en-AU"/>
        </a:p>
      </dgm:t>
    </dgm:pt>
    <dgm:pt modelId="{5B00D073-5F5C-41BD-B73E-A088A75FBCAD}">
      <dgm:prSet custT="1"/>
      <dgm:spPr>
        <a:solidFill>
          <a:schemeClr val="accent1">
            <a:lumMod val="75000"/>
          </a:schemeClr>
        </a:solidFill>
      </dgm:spPr>
      <dgm:t>
        <a:bodyPr/>
        <a:lstStyle/>
        <a:p>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Guidance matrix for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practitioners</a:t>
          </a:r>
          <a:endParaRPr lang="en-AU"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2A077C55-7E76-41AC-A210-753C1AB4EB14}" type="parTrans" cxnId="{B550BB3F-52C5-4EEE-9F68-36B7D89E8E7E}">
      <dgm:prSet/>
      <dgm:spPr/>
      <dgm:t>
        <a:bodyPr/>
        <a:lstStyle/>
        <a:p>
          <a:endParaRPr lang="en-AU"/>
        </a:p>
      </dgm:t>
    </dgm:pt>
    <dgm:pt modelId="{3ACB96DD-7AFC-4F2B-969C-2CC4ED3540CF}" type="sibTrans" cxnId="{B550BB3F-52C5-4EEE-9F68-36B7D89E8E7E}">
      <dgm:prSet/>
      <dgm:spPr/>
      <dgm:t>
        <a:bodyPr/>
        <a:lstStyle/>
        <a:p>
          <a:endParaRPr lang="en-AU"/>
        </a:p>
      </dgm:t>
    </dgm:pt>
    <dgm:pt modelId="{14151E14-D581-436C-90D5-9274062584F6}" type="pres">
      <dgm:prSet presAssocID="{9A2B9F10-91EA-41FA-8F31-D77A778C60E6}" presName="Name0" presStyleCnt="0">
        <dgm:presLayoutVars>
          <dgm:chMax val="7"/>
          <dgm:chPref val="7"/>
          <dgm:dir/>
        </dgm:presLayoutVars>
      </dgm:prSet>
      <dgm:spPr/>
    </dgm:pt>
    <dgm:pt modelId="{A829A493-C38A-4356-B347-A2776AB66CD7}" type="pres">
      <dgm:prSet presAssocID="{9A2B9F10-91EA-41FA-8F31-D77A778C60E6}" presName="Name1" presStyleCnt="0"/>
      <dgm:spPr/>
    </dgm:pt>
    <dgm:pt modelId="{B8E1B67F-5778-4961-87FA-AF88C5C1D906}" type="pres">
      <dgm:prSet presAssocID="{9A2B9F10-91EA-41FA-8F31-D77A778C60E6}" presName="cycle" presStyleCnt="0"/>
      <dgm:spPr/>
    </dgm:pt>
    <dgm:pt modelId="{4D86F7B0-D9A8-4F11-90DE-EABC8E9AFB3F}" type="pres">
      <dgm:prSet presAssocID="{9A2B9F10-91EA-41FA-8F31-D77A778C60E6}" presName="srcNode" presStyleLbl="node1" presStyleIdx="0" presStyleCnt="4"/>
      <dgm:spPr/>
    </dgm:pt>
    <dgm:pt modelId="{A0E8A27C-4B30-4D7A-849B-1198A74EFAA8}" type="pres">
      <dgm:prSet presAssocID="{9A2B9F10-91EA-41FA-8F31-D77A778C60E6}" presName="conn" presStyleLbl="parChTrans1D2" presStyleIdx="0" presStyleCnt="1"/>
      <dgm:spPr/>
    </dgm:pt>
    <dgm:pt modelId="{586C972F-A0FE-44D4-ACB3-74F2C2358F2C}" type="pres">
      <dgm:prSet presAssocID="{9A2B9F10-91EA-41FA-8F31-D77A778C60E6}" presName="extraNode" presStyleLbl="node1" presStyleIdx="0" presStyleCnt="4"/>
      <dgm:spPr/>
    </dgm:pt>
    <dgm:pt modelId="{2AAC8030-678F-4448-B6B6-6F7D53B4423E}" type="pres">
      <dgm:prSet presAssocID="{9A2B9F10-91EA-41FA-8F31-D77A778C60E6}" presName="dstNode" presStyleLbl="node1" presStyleIdx="0" presStyleCnt="4"/>
      <dgm:spPr/>
    </dgm:pt>
    <dgm:pt modelId="{4AB4186C-F97C-4AE4-A5DB-A7DC592E7451}" type="pres">
      <dgm:prSet presAssocID="{FD92F8E9-027B-47F3-9C5B-8E4D525F1D0A}" presName="text_1" presStyleLbl="node1" presStyleIdx="0" presStyleCnt="4">
        <dgm:presLayoutVars>
          <dgm:bulletEnabled val="1"/>
        </dgm:presLayoutVars>
      </dgm:prSet>
      <dgm:spPr/>
    </dgm:pt>
    <dgm:pt modelId="{7C405C26-5171-4B3C-A827-2A36B08A4283}" type="pres">
      <dgm:prSet presAssocID="{FD92F8E9-027B-47F3-9C5B-8E4D525F1D0A}" presName="accent_1" presStyleCnt="0"/>
      <dgm:spPr/>
    </dgm:pt>
    <dgm:pt modelId="{B3C9D686-4F7F-4E73-93E6-3520D47A9875}" type="pres">
      <dgm:prSet presAssocID="{FD92F8E9-027B-47F3-9C5B-8E4D525F1D0A}" presName="accentRepeatNode" presStyleLbl="solidFgAcc1" presStyleIdx="0" presStyleCnt="4"/>
      <dgm:spPr/>
    </dgm:pt>
    <dgm:pt modelId="{0EF98662-2B2D-49A0-8C28-C193E1CF531F}" type="pres">
      <dgm:prSet presAssocID="{0E0337EE-A7A0-4395-A2A1-00210C1AFBA3}" presName="text_2" presStyleLbl="node1" presStyleIdx="1" presStyleCnt="4">
        <dgm:presLayoutVars>
          <dgm:bulletEnabled val="1"/>
        </dgm:presLayoutVars>
      </dgm:prSet>
      <dgm:spPr/>
    </dgm:pt>
    <dgm:pt modelId="{B1E94319-8A35-445F-81EE-5A21A1B451BD}" type="pres">
      <dgm:prSet presAssocID="{0E0337EE-A7A0-4395-A2A1-00210C1AFBA3}" presName="accent_2" presStyleCnt="0"/>
      <dgm:spPr/>
    </dgm:pt>
    <dgm:pt modelId="{1BB52ED1-DAB4-41C8-ADD5-C4C4B72D7C3F}" type="pres">
      <dgm:prSet presAssocID="{0E0337EE-A7A0-4395-A2A1-00210C1AFBA3}" presName="accentRepeatNode" presStyleLbl="solidFgAcc1" presStyleIdx="1" presStyleCnt="4"/>
      <dgm:spPr/>
    </dgm:pt>
    <dgm:pt modelId="{BD606234-D81A-48C5-98A0-F5CA5E550BC4}" type="pres">
      <dgm:prSet presAssocID="{44804BE0-4E50-44C6-8563-EC002B514EE1}" presName="text_3" presStyleLbl="node1" presStyleIdx="2" presStyleCnt="4">
        <dgm:presLayoutVars>
          <dgm:bulletEnabled val="1"/>
        </dgm:presLayoutVars>
      </dgm:prSet>
      <dgm:spPr/>
    </dgm:pt>
    <dgm:pt modelId="{09E1E4E1-DAB7-4DAA-8F1C-7E8F1EA2C8E4}" type="pres">
      <dgm:prSet presAssocID="{44804BE0-4E50-44C6-8563-EC002B514EE1}" presName="accent_3" presStyleCnt="0"/>
      <dgm:spPr/>
    </dgm:pt>
    <dgm:pt modelId="{8A8B8F4D-2CEF-4F65-A6E2-18908AB6B757}" type="pres">
      <dgm:prSet presAssocID="{44804BE0-4E50-44C6-8563-EC002B514EE1}" presName="accentRepeatNode" presStyleLbl="solidFgAcc1" presStyleIdx="2" presStyleCnt="4"/>
      <dgm:spPr/>
    </dgm:pt>
    <dgm:pt modelId="{81869F83-91CA-4E93-ADAE-AD0861409427}" type="pres">
      <dgm:prSet presAssocID="{5B00D073-5F5C-41BD-B73E-A088A75FBCAD}" presName="text_4" presStyleLbl="node1" presStyleIdx="3" presStyleCnt="4">
        <dgm:presLayoutVars>
          <dgm:bulletEnabled val="1"/>
        </dgm:presLayoutVars>
      </dgm:prSet>
      <dgm:spPr/>
    </dgm:pt>
    <dgm:pt modelId="{A3FD6CC9-4370-4B3F-9D5F-9F7E39B5DFC9}" type="pres">
      <dgm:prSet presAssocID="{5B00D073-5F5C-41BD-B73E-A088A75FBCAD}" presName="accent_4" presStyleCnt="0"/>
      <dgm:spPr/>
    </dgm:pt>
    <dgm:pt modelId="{6E037E11-1023-4336-AE23-EF3647F79A65}" type="pres">
      <dgm:prSet presAssocID="{5B00D073-5F5C-41BD-B73E-A088A75FBCAD}" presName="accentRepeatNode" presStyleLbl="solidFgAcc1" presStyleIdx="3" presStyleCnt="4"/>
      <dgm:spPr/>
    </dgm:pt>
  </dgm:ptLst>
  <dgm:cxnLst>
    <dgm:cxn modelId="{CE0F2332-7671-4ADC-B9BF-0113A5495A09}" srcId="{9A2B9F10-91EA-41FA-8F31-D77A778C60E6}" destId="{FD92F8E9-027B-47F3-9C5B-8E4D525F1D0A}" srcOrd="0" destOrd="0" parTransId="{5801DDB6-B4E7-4D70-A7D3-98C8FE9DF4D6}" sibTransId="{4AB6CE29-D63D-4BC8-96FA-3C3E563801FB}"/>
    <dgm:cxn modelId="{B550BB3F-52C5-4EEE-9F68-36B7D89E8E7E}" srcId="{9A2B9F10-91EA-41FA-8F31-D77A778C60E6}" destId="{5B00D073-5F5C-41BD-B73E-A088A75FBCAD}" srcOrd="3" destOrd="0" parTransId="{2A077C55-7E76-41AC-A210-753C1AB4EB14}" sibTransId="{3ACB96DD-7AFC-4F2B-969C-2CC4ED3540CF}"/>
    <dgm:cxn modelId="{81792848-F2CC-4C87-B64E-5BFB2DAF6DB7}" srcId="{9A2B9F10-91EA-41FA-8F31-D77A778C60E6}" destId="{0E0337EE-A7A0-4395-A2A1-00210C1AFBA3}" srcOrd="1" destOrd="0" parTransId="{3F55BC92-8FAC-4F6D-8B8D-8D4C640673AB}" sibTransId="{D6ECB186-30E2-4F65-AA9D-354384931834}"/>
    <dgm:cxn modelId="{8FA5294C-F2BA-4362-8422-518778507E91}" type="presOf" srcId="{0E0337EE-A7A0-4395-A2A1-00210C1AFBA3}" destId="{0EF98662-2B2D-49A0-8C28-C193E1CF531F}" srcOrd="0" destOrd="0" presId="urn:microsoft.com/office/officeart/2008/layout/VerticalCurvedList"/>
    <dgm:cxn modelId="{6480F550-9FE3-45C1-A4EF-494DD52DD462}" type="presOf" srcId="{4AB6CE29-D63D-4BC8-96FA-3C3E563801FB}" destId="{A0E8A27C-4B30-4D7A-849B-1198A74EFAA8}" srcOrd="0" destOrd="0" presId="urn:microsoft.com/office/officeart/2008/layout/VerticalCurvedList"/>
    <dgm:cxn modelId="{77867995-629C-46C0-A554-9E1E799819D1}" type="presOf" srcId="{44804BE0-4E50-44C6-8563-EC002B514EE1}" destId="{BD606234-D81A-48C5-98A0-F5CA5E550BC4}" srcOrd="0" destOrd="0" presId="urn:microsoft.com/office/officeart/2008/layout/VerticalCurvedList"/>
    <dgm:cxn modelId="{F2C0E0A2-DBDD-4AB1-BE30-A6B6259D7F11}" type="presOf" srcId="{FD92F8E9-027B-47F3-9C5B-8E4D525F1D0A}" destId="{4AB4186C-F97C-4AE4-A5DB-A7DC592E7451}" srcOrd="0" destOrd="0" presId="urn:microsoft.com/office/officeart/2008/layout/VerticalCurvedList"/>
    <dgm:cxn modelId="{9289D8C0-BCBB-405D-A44F-FB542ED7E566}" srcId="{9A2B9F10-91EA-41FA-8F31-D77A778C60E6}" destId="{44804BE0-4E50-44C6-8563-EC002B514EE1}" srcOrd="2" destOrd="0" parTransId="{368E9199-9B21-449C-93C8-1517DF779855}" sibTransId="{A4984A1A-E236-45FB-8C93-F5819E4245CD}"/>
    <dgm:cxn modelId="{CDA922EF-2DCB-4910-B153-B369F0A6442F}" type="presOf" srcId="{5B00D073-5F5C-41BD-B73E-A088A75FBCAD}" destId="{81869F83-91CA-4E93-ADAE-AD0861409427}" srcOrd="0" destOrd="0" presId="urn:microsoft.com/office/officeart/2008/layout/VerticalCurvedList"/>
    <dgm:cxn modelId="{EE625CF7-A4FE-478B-BA26-E73F065F0673}" type="presOf" srcId="{9A2B9F10-91EA-41FA-8F31-D77A778C60E6}" destId="{14151E14-D581-436C-90D5-9274062584F6}" srcOrd="0" destOrd="0" presId="urn:microsoft.com/office/officeart/2008/layout/VerticalCurvedList"/>
    <dgm:cxn modelId="{81438C92-C862-4422-B078-BFBFD1F0AA3F}" type="presParOf" srcId="{14151E14-D581-436C-90D5-9274062584F6}" destId="{A829A493-C38A-4356-B347-A2776AB66CD7}" srcOrd="0" destOrd="0" presId="urn:microsoft.com/office/officeart/2008/layout/VerticalCurvedList"/>
    <dgm:cxn modelId="{5B7CD6BC-8D46-4B96-9A52-26DCF5AF75ED}" type="presParOf" srcId="{A829A493-C38A-4356-B347-A2776AB66CD7}" destId="{B8E1B67F-5778-4961-87FA-AF88C5C1D906}" srcOrd="0" destOrd="0" presId="urn:microsoft.com/office/officeart/2008/layout/VerticalCurvedList"/>
    <dgm:cxn modelId="{5E0D2587-0166-4BDE-8468-77198C45A1FF}" type="presParOf" srcId="{B8E1B67F-5778-4961-87FA-AF88C5C1D906}" destId="{4D86F7B0-D9A8-4F11-90DE-EABC8E9AFB3F}" srcOrd="0" destOrd="0" presId="urn:microsoft.com/office/officeart/2008/layout/VerticalCurvedList"/>
    <dgm:cxn modelId="{D13F3FFA-47FD-485D-94DD-AD1E4D68C626}" type="presParOf" srcId="{B8E1B67F-5778-4961-87FA-AF88C5C1D906}" destId="{A0E8A27C-4B30-4D7A-849B-1198A74EFAA8}" srcOrd="1" destOrd="0" presId="urn:microsoft.com/office/officeart/2008/layout/VerticalCurvedList"/>
    <dgm:cxn modelId="{ED54AEB5-A795-4B50-BFF2-F78342CDC424}" type="presParOf" srcId="{B8E1B67F-5778-4961-87FA-AF88C5C1D906}" destId="{586C972F-A0FE-44D4-ACB3-74F2C2358F2C}" srcOrd="2" destOrd="0" presId="urn:microsoft.com/office/officeart/2008/layout/VerticalCurvedList"/>
    <dgm:cxn modelId="{AB122A11-2C6D-48C0-ACAB-79368855422D}" type="presParOf" srcId="{B8E1B67F-5778-4961-87FA-AF88C5C1D906}" destId="{2AAC8030-678F-4448-B6B6-6F7D53B4423E}" srcOrd="3" destOrd="0" presId="urn:microsoft.com/office/officeart/2008/layout/VerticalCurvedList"/>
    <dgm:cxn modelId="{6CF943D6-7AB7-4EED-8BDA-10C1E89D2FE5}" type="presParOf" srcId="{A829A493-C38A-4356-B347-A2776AB66CD7}" destId="{4AB4186C-F97C-4AE4-A5DB-A7DC592E7451}" srcOrd="1" destOrd="0" presId="urn:microsoft.com/office/officeart/2008/layout/VerticalCurvedList"/>
    <dgm:cxn modelId="{E0FA4627-6EE1-4EA9-952D-E6DCA7C5AF02}" type="presParOf" srcId="{A829A493-C38A-4356-B347-A2776AB66CD7}" destId="{7C405C26-5171-4B3C-A827-2A36B08A4283}" srcOrd="2" destOrd="0" presId="urn:microsoft.com/office/officeart/2008/layout/VerticalCurvedList"/>
    <dgm:cxn modelId="{88B09241-6755-4D74-ADF5-91A505D2DDBF}" type="presParOf" srcId="{7C405C26-5171-4B3C-A827-2A36B08A4283}" destId="{B3C9D686-4F7F-4E73-93E6-3520D47A9875}" srcOrd="0" destOrd="0" presId="urn:microsoft.com/office/officeart/2008/layout/VerticalCurvedList"/>
    <dgm:cxn modelId="{87D621C0-BEFD-41F2-9BA0-006F7D65B0D3}" type="presParOf" srcId="{A829A493-C38A-4356-B347-A2776AB66CD7}" destId="{0EF98662-2B2D-49A0-8C28-C193E1CF531F}" srcOrd="3" destOrd="0" presId="urn:microsoft.com/office/officeart/2008/layout/VerticalCurvedList"/>
    <dgm:cxn modelId="{B4234720-D830-42A3-B975-FD3DA3C973EE}" type="presParOf" srcId="{A829A493-C38A-4356-B347-A2776AB66CD7}" destId="{B1E94319-8A35-445F-81EE-5A21A1B451BD}" srcOrd="4" destOrd="0" presId="urn:microsoft.com/office/officeart/2008/layout/VerticalCurvedList"/>
    <dgm:cxn modelId="{D64237D7-8082-4668-B67D-1CA540490BC1}" type="presParOf" srcId="{B1E94319-8A35-445F-81EE-5A21A1B451BD}" destId="{1BB52ED1-DAB4-41C8-ADD5-C4C4B72D7C3F}" srcOrd="0" destOrd="0" presId="urn:microsoft.com/office/officeart/2008/layout/VerticalCurvedList"/>
    <dgm:cxn modelId="{2AA7ACEE-9278-4169-AAA2-54BA98ABEE07}" type="presParOf" srcId="{A829A493-C38A-4356-B347-A2776AB66CD7}" destId="{BD606234-D81A-48C5-98A0-F5CA5E550BC4}" srcOrd="5" destOrd="0" presId="urn:microsoft.com/office/officeart/2008/layout/VerticalCurvedList"/>
    <dgm:cxn modelId="{EF88F30E-1971-4E6D-B0B2-8503B78E0216}" type="presParOf" srcId="{A829A493-C38A-4356-B347-A2776AB66CD7}" destId="{09E1E4E1-DAB7-4DAA-8F1C-7E8F1EA2C8E4}" srcOrd="6" destOrd="0" presId="urn:microsoft.com/office/officeart/2008/layout/VerticalCurvedList"/>
    <dgm:cxn modelId="{5DC2A2CA-C63F-447A-9245-238676324ED2}" type="presParOf" srcId="{09E1E4E1-DAB7-4DAA-8F1C-7E8F1EA2C8E4}" destId="{8A8B8F4D-2CEF-4F65-A6E2-18908AB6B757}" srcOrd="0" destOrd="0" presId="urn:microsoft.com/office/officeart/2008/layout/VerticalCurvedList"/>
    <dgm:cxn modelId="{FABDA82B-04BE-47FF-A666-E22C5DD53919}" type="presParOf" srcId="{A829A493-C38A-4356-B347-A2776AB66CD7}" destId="{81869F83-91CA-4E93-ADAE-AD0861409427}" srcOrd="7" destOrd="0" presId="urn:microsoft.com/office/officeart/2008/layout/VerticalCurvedList"/>
    <dgm:cxn modelId="{10450C0B-2452-4687-9716-696CB657F95A}" type="presParOf" srcId="{A829A493-C38A-4356-B347-A2776AB66CD7}" destId="{A3FD6CC9-4370-4B3F-9D5F-9F7E39B5DFC9}" srcOrd="8" destOrd="0" presId="urn:microsoft.com/office/officeart/2008/layout/VerticalCurvedList"/>
    <dgm:cxn modelId="{8F7C3DC4-E835-44A3-99B9-693EF0D9C586}" type="presParOf" srcId="{A3FD6CC9-4370-4B3F-9D5F-9F7E39B5DFC9}" destId="{6E037E11-1023-4336-AE23-EF3647F79A6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697A7B-1143-4C0B-B7F1-DED8482D329A}"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AU"/>
        </a:p>
      </dgm:t>
    </dgm:pt>
    <dgm:pt modelId="{030CCAAD-8F05-4E4D-A5D1-5B0237F4A3EC}">
      <dgm:prSet custT="1"/>
      <dgm:spPr>
        <a:solidFill>
          <a:schemeClr val="accent1">
            <a:lumMod val="75000"/>
          </a:schemeClr>
        </a:solidFill>
      </dgm:spPr>
      <dgm:t>
        <a:bodyPr/>
        <a:lstStyle/>
        <a:p>
          <a:pPr algn="l"/>
          <a:r>
            <a:rPr lang="en-GB" sz="3600" kern="1200" dirty="0">
              <a:solidFill>
                <a:prstClr val="white"/>
              </a:solidFill>
              <a:latin typeface="Calibri" panose="020F0502020204030204"/>
              <a:ea typeface="+mn-ea"/>
              <a:cs typeface="+mn-cs"/>
            </a:rPr>
            <a:t>Requirement for the Competent Person to disclose material opportunities and threats for Exploration Targets, Mineral Resources and Ore Reserves</a:t>
          </a:r>
          <a:endParaRPr lang="en-AU" sz="3600" kern="1200" dirty="0">
            <a:solidFill>
              <a:prstClr val="white"/>
            </a:solidFill>
            <a:latin typeface="Calibri" panose="020F0502020204030204"/>
            <a:ea typeface="+mn-ea"/>
            <a:cs typeface="+mn-cs"/>
          </a:endParaRPr>
        </a:p>
      </dgm:t>
    </dgm:pt>
    <dgm:pt modelId="{3494B7F1-1685-4517-93EB-AA24EF7F015E}" type="parTrans" cxnId="{5610CA28-F70E-4514-9DFD-64524815966D}">
      <dgm:prSet/>
      <dgm:spPr/>
      <dgm:t>
        <a:bodyPr/>
        <a:lstStyle/>
        <a:p>
          <a:endParaRPr lang="en-AU"/>
        </a:p>
      </dgm:t>
    </dgm:pt>
    <dgm:pt modelId="{7B613386-D302-4206-8FC3-C1BEA4FB8E89}" type="sibTrans" cxnId="{5610CA28-F70E-4514-9DFD-64524815966D}">
      <dgm:prSet/>
      <dgm:spPr/>
      <dgm:t>
        <a:bodyPr/>
        <a:lstStyle/>
        <a:p>
          <a:endParaRPr lang="en-AU"/>
        </a:p>
      </dgm:t>
    </dgm:pt>
    <dgm:pt modelId="{4CDAD249-465D-49F0-B7D4-B30AE26059D4}">
      <dgm:prSet custT="1"/>
      <dgm:spPr>
        <a:solidFill>
          <a:schemeClr val="accent1">
            <a:lumMod val="75000"/>
          </a:schemeClr>
        </a:solidFill>
      </dgm:spPr>
      <dgm:t>
        <a:bodyPr/>
        <a:lstStyle/>
        <a:p>
          <a:pPr marL="0" lvl="0" indent="0" algn="l" defTabSz="1778000">
            <a:lnSpc>
              <a:spcPct val="90000"/>
            </a:lnSpc>
            <a:spcBef>
              <a:spcPct val="0"/>
            </a:spcBef>
            <a:spcAft>
              <a:spcPct val="35000"/>
            </a:spcAft>
            <a:buNone/>
          </a:pPr>
          <a:r>
            <a:rPr lang="en-GB" sz="3600" kern="1200" dirty="0">
              <a:solidFill>
                <a:prstClr val="white"/>
              </a:solidFill>
              <a:latin typeface="Calibri" panose="020F0502020204030204"/>
              <a:ea typeface="+mn-ea"/>
              <a:cs typeface="+mn-cs"/>
            </a:rPr>
            <a:t>Options for a new table or section within Table 1 outlining disclosure criteria</a:t>
          </a:r>
          <a:endParaRPr lang="en-AU" sz="3600" kern="1200" dirty="0">
            <a:solidFill>
              <a:prstClr val="white"/>
            </a:solidFill>
            <a:latin typeface="Calibri" panose="020F0502020204030204"/>
            <a:ea typeface="+mn-ea"/>
            <a:cs typeface="+mn-cs"/>
          </a:endParaRPr>
        </a:p>
      </dgm:t>
    </dgm:pt>
    <dgm:pt modelId="{23CF556C-0E53-4E7C-9B55-7343D3898FCE}" type="parTrans" cxnId="{67036D47-E545-499A-8BC5-7CFEDAC8BDAB}">
      <dgm:prSet/>
      <dgm:spPr/>
      <dgm:t>
        <a:bodyPr/>
        <a:lstStyle/>
        <a:p>
          <a:endParaRPr lang="en-AU"/>
        </a:p>
      </dgm:t>
    </dgm:pt>
    <dgm:pt modelId="{47AF1E6E-31D7-4C71-8F99-EAAAFCE57EFE}" type="sibTrans" cxnId="{67036D47-E545-499A-8BC5-7CFEDAC8BDAB}">
      <dgm:prSet/>
      <dgm:spPr/>
      <dgm:t>
        <a:bodyPr/>
        <a:lstStyle/>
        <a:p>
          <a:endParaRPr lang="en-AU"/>
        </a:p>
      </dgm:t>
    </dgm:pt>
    <dgm:pt modelId="{E6ABA6C7-A805-4701-B1EB-D00E677BF08D}" type="pres">
      <dgm:prSet presAssocID="{40697A7B-1143-4C0B-B7F1-DED8482D329A}" presName="linearFlow" presStyleCnt="0">
        <dgm:presLayoutVars>
          <dgm:dir/>
          <dgm:resizeHandles val="exact"/>
        </dgm:presLayoutVars>
      </dgm:prSet>
      <dgm:spPr/>
    </dgm:pt>
    <dgm:pt modelId="{5E94E879-E6EF-4BBB-B916-202840D67E42}" type="pres">
      <dgm:prSet presAssocID="{030CCAAD-8F05-4E4D-A5D1-5B0237F4A3EC}" presName="composite" presStyleCnt="0"/>
      <dgm:spPr/>
    </dgm:pt>
    <dgm:pt modelId="{A4763DE8-175E-4CC2-85ED-2491C598FECA}" type="pres">
      <dgm:prSet presAssocID="{030CCAAD-8F05-4E4D-A5D1-5B0237F4A3EC}" presName="imgShp" presStyleLbl="fgImgPlace1" presStyleIdx="0" presStyleCnt="2"/>
      <dgm:spPr>
        <a:solidFill>
          <a:schemeClr val="accent1">
            <a:lumMod val="50000"/>
          </a:schemeClr>
        </a:solidFill>
        <a:ln>
          <a:noFill/>
        </a:ln>
      </dgm:spPr>
    </dgm:pt>
    <dgm:pt modelId="{2F29BC5F-B26C-4216-B38B-49A064B7B545}" type="pres">
      <dgm:prSet presAssocID="{030CCAAD-8F05-4E4D-A5D1-5B0237F4A3EC}" presName="txShp" presStyleLbl="node1" presStyleIdx="0" presStyleCnt="2">
        <dgm:presLayoutVars>
          <dgm:bulletEnabled val="1"/>
        </dgm:presLayoutVars>
      </dgm:prSet>
      <dgm:spPr/>
    </dgm:pt>
    <dgm:pt modelId="{88329C23-61C4-4EF9-BE8C-B5F14A2EDD6A}" type="pres">
      <dgm:prSet presAssocID="{7B613386-D302-4206-8FC3-C1BEA4FB8E89}" presName="spacing" presStyleCnt="0"/>
      <dgm:spPr/>
    </dgm:pt>
    <dgm:pt modelId="{65CE08CB-25C7-459A-B176-A414E0F46DFB}" type="pres">
      <dgm:prSet presAssocID="{4CDAD249-465D-49F0-B7D4-B30AE26059D4}" presName="composite" presStyleCnt="0"/>
      <dgm:spPr/>
    </dgm:pt>
    <dgm:pt modelId="{DB469FA6-0DBE-4068-A28E-201DAA7761A9}" type="pres">
      <dgm:prSet presAssocID="{4CDAD249-465D-49F0-B7D4-B30AE26059D4}" presName="imgShp" presStyleLbl="fgImgPlace1" presStyleIdx="1" presStyleCnt="2"/>
      <dgm:spPr>
        <a:solidFill>
          <a:schemeClr val="accent1">
            <a:lumMod val="50000"/>
          </a:schemeClr>
        </a:solidFill>
        <a:ln>
          <a:noFill/>
        </a:ln>
      </dgm:spPr>
    </dgm:pt>
    <dgm:pt modelId="{04EA4A74-84AC-47B2-9F0E-EF49A06996E5}" type="pres">
      <dgm:prSet presAssocID="{4CDAD249-465D-49F0-B7D4-B30AE26059D4}" presName="txShp" presStyleLbl="node1" presStyleIdx="1" presStyleCnt="2" custLinFactNeighborX="205" custLinFactNeighborY="-1080">
        <dgm:presLayoutVars>
          <dgm:bulletEnabled val="1"/>
        </dgm:presLayoutVars>
      </dgm:prSet>
      <dgm:spPr/>
    </dgm:pt>
  </dgm:ptLst>
  <dgm:cxnLst>
    <dgm:cxn modelId="{EB9A7327-908D-48F1-8561-BD867F577B6B}" type="presOf" srcId="{4CDAD249-465D-49F0-B7D4-B30AE26059D4}" destId="{04EA4A74-84AC-47B2-9F0E-EF49A06996E5}" srcOrd="0" destOrd="0" presId="urn:microsoft.com/office/officeart/2005/8/layout/vList3"/>
    <dgm:cxn modelId="{5610CA28-F70E-4514-9DFD-64524815966D}" srcId="{40697A7B-1143-4C0B-B7F1-DED8482D329A}" destId="{030CCAAD-8F05-4E4D-A5D1-5B0237F4A3EC}" srcOrd="0" destOrd="0" parTransId="{3494B7F1-1685-4517-93EB-AA24EF7F015E}" sibTransId="{7B613386-D302-4206-8FC3-C1BEA4FB8E89}"/>
    <dgm:cxn modelId="{C0529C2D-5666-4650-BE49-F076EFBC3F2A}" type="presOf" srcId="{030CCAAD-8F05-4E4D-A5D1-5B0237F4A3EC}" destId="{2F29BC5F-B26C-4216-B38B-49A064B7B545}" srcOrd="0" destOrd="0" presId="urn:microsoft.com/office/officeart/2005/8/layout/vList3"/>
    <dgm:cxn modelId="{67036D47-E545-499A-8BC5-7CFEDAC8BDAB}" srcId="{40697A7B-1143-4C0B-B7F1-DED8482D329A}" destId="{4CDAD249-465D-49F0-B7D4-B30AE26059D4}" srcOrd="1" destOrd="0" parTransId="{23CF556C-0E53-4E7C-9B55-7343D3898FCE}" sibTransId="{47AF1E6E-31D7-4C71-8F99-EAAAFCE57EFE}"/>
    <dgm:cxn modelId="{3A8F4FB1-9BBA-47D2-90B0-8FB2A15417E4}" type="presOf" srcId="{40697A7B-1143-4C0B-B7F1-DED8482D329A}" destId="{E6ABA6C7-A805-4701-B1EB-D00E677BF08D}" srcOrd="0" destOrd="0" presId="urn:microsoft.com/office/officeart/2005/8/layout/vList3"/>
    <dgm:cxn modelId="{C025018A-BF92-49A2-A63C-0FBE7F47CB60}" type="presParOf" srcId="{E6ABA6C7-A805-4701-B1EB-D00E677BF08D}" destId="{5E94E879-E6EF-4BBB-B916-202840D67E42}" srcOrd="0" destOrd="0" presId="urn:microsoft.com/office/officeart/2005/8/layout/vList3"/>
    <dgm:cxn modelId="{0CF6B2D1-CDF1-4646-9FD5-AC2394D50712}" type="presParOf" srcId="{5E94E879-E6EF-4BBB-B916-202840D67E42}" destId="{A4763DE8-175E-4CC2-85ED-2491C598FECA}" srcOrd="0" destOrd="0" presId="urn:microsoft.com/office/officeart/2005/8/layout/vList3"/>
    <dgm:cxn modelId="{2AC56778-FDA8-4064-A8E2-7288680A25F8}" type="presParOf" srcId="{5E94E879-E6EF-4BBB-B916-202840D67E42}" destId="{2F29BC5F-B26C-4216-B38B-49A064B7B545}" srcOrd="1" destOrd="0" presId="urn:microsoft.com/office/officeart/2005/8/layout/vList3"/>
    <dgm:cxn modelId="{387F847D-BCF2-4403-8B02-2073597F23CA}" type="presParOf" srcId="{E6ABA6C7-A805-4701-B1EB-D00E677BF08D}" destId="{88329C23-61C4-4EF9-BE8C-B5F14A2EDD6A}" srcOrd="1" destOrd="0" presId="urn:microsoft.com/office/officeart/2005/8/layout/vList3"/>
    <dgm:cxn modelId="{57445DB2-F63C-4789-9C66-34C3EA6E1451}" type="presParOf" srcId="{E6ABA6C7-A805-4701-B1EB-D00E677BF08D}" destId="{65CE08CB-25C7-459A-B176-A414E0F46DFB}" srcOrd="2" destOrd="0" presId="urn:microsoft.com/office/officeart/2005/8/layout/vList3"/>
    <dgm:cxn modelId="{29BEED1A-629B-43F1-85A1-C39F815B27C4}" type="presParOf" srcId="{65CE08CB-25C7-459A-B176-A414E0F46DFB}" destId="{DB469FA6-0DBE-4068-A28E-201DAA7761A9}" srcOrd="0" destOrd="0" presId="urn:microsoft.com/office/officeart/2005/8/layout/vList3"/>
    <dgm:cxn modelId="{14FBAD9C-8B62-4750-8BE9-19456C2E2A81}" type="presParOf" srcId="{65CE08CB-25C7-459A-B176-A414E0F46DFB}" destId="{04EA4A74-84AC-47B2-9F0E-EF49A06996E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697A7B-1143-4C0B-B7F1-DED8482D329A}" type="doc">
      <dgm:prSet loTypeId="urn:microsoft.com/office/officeart/2005/8/layout/vList2" loCatId="list" qsTypeId="urn:microsoft.com/office/officeart/2005/8/quickstyle/simple5" qsCatId="simple" csTypeId="urn:microsoft.com/office/officeart/2005/8/colors/accent1_4" csCatId="accent1" phldr="1"/>
      <dgm:spPr/>
      <dgm:t>
        <a:bodyPr/>
        <a:lstStyle/>
        <a:p>
          <a:endParaRPr lang="en-AU"/>
        </a:p>
      </dgm:t>
    </dgm:pt>
    <dgm:pt modelId="{A9C5D4B6-FC98-4E91-B440-AE6AD2FD182F}">
      <dgm:prSet phldrT="[Text]" custT="1"/>
      <dgm:spPr>
        <a:solidFill>
          <a:schemeClr val="accent1">
            <a:lumMod val="75000"/>
          </a:schemeClr>
        </a:solidFill>
      </dgm:spPr>
      <dgm:t>
        <a:bodyPr/>
        <a:lstStyle/>
        <a:p>
          <a:pPr algn="l"/>
          <a:r>
            <a:rPr lang="en-GB" sz="3600" dirty="0"/>
            <a:t>It was recognised that the c</a:t>
          </a:r>
          <a:r>
            <a:rPr lang="en-GB" sz="3600" dirty="0">
              <a:ea typeface="League Spartan" charset="0"/>
              <a:cs typeface="Poppins" pitchFamily="2" charset="77"/>
            </a:rPr>
            <a:t>urrent Code was lacking in requirement to report reconciliation performance</a:t>
          </a:r>
          <a:endParaRPr lang="en-AU" sz="3600" dirty="0"/>
        </a:p>
      </dgm:t>
    </dgm:pt>
    <dgm:pt modelId="{6445A42C-42C8-4F07-A783-3C77807905EF}" type="parTrans" cxnId="{500D62B3-939E-460B-95EB-1AE9EA57930B}">
      <dgm:prSet/>
      <dgm:spPr/>
      <dgm:t>
        <a:bodyPr/>
        <a:lstStyle/>
        <a:p>
          <a:endParaRPr lang="en-AU"/>
        </a:p>
      </dgm:t>
    </dgm:pt>
    <dgm:pt modelId="{E264E735-84EB-4DBA-9E4B-CA9C9BF25FE8}" type="sibTrans" cxnId="{500D62B3-939E-460B-95EB-1AE9EA57930B}">
      <dgm:prSet/>
      <dgm:spPr/>
      <dgm:t>
        <a:bodyPr/>
        <a:lstStyle/>
        <a:p>
          <a:endParaRPr lang="en-AU"/>
        </a:p>
      </dgm:t>
    </dgm:pt>
    <dgm:pt modelId="{25BA620E-E54D-4110-871F-7EC0E2245B7D}">
      <dgm:prSet custT="1"/>
      <dgm:spPr>
        <a:solidFill>
          <a:schemeClr val="accent1">
            <a:lumMod val="75000"/>
          </a:schemeClr>
        </a:solidFill>
      </dgm:spPr>
      <dgm:t>
        <a:bodyPr/>
        <a:lstStyle/>
        <a:p>
          <a:pPr algn="l"/>
          <a:r>
            <a:rPr lang="en-GB" sz="3600" dirty="0"/>
            <a:t>New clause recommended requiring disclosure of comparison of an estimate to a estimate, such as a Mineral Resource and/or an Ore Reserve, or alternatively, the reconciliation of the mined part of an estimate to the mine production results</a:t>
          </a:r>
          <a:endParaRPr lang="en-AU" sz="3600" dirty="0"/>
        </a:p>
      </dgm:t>
    </dgm:pt>
    <dgm:pt modelId="{FC948570-1B99-4031-B314-03462B00E676}" type="parTrans" cxnId="{CB3950A0-C5F8-440D-A6C8-B1E60FEFD8C5}">
      <dgm:prSet/>
      <dgm:spPr/>
      <dgm:t>
        <a:bodyPr/>
        <a:lstStyle/>
        <a:p>
          <a:endParaRPr lang="en-AU"/>
        </a:p>
      </dgm:t>
    </dgm:pt>
    <dgm:pt modelId="{7D6E0AD2-3DD6-4148-8025-C120B2B0CA40}" type="sibTrans" cxnId="{CB3950A0-C5F8-440D-A6C8-B1E60FEFD8C5}">
      <dgm:prSet/>
      <dgm:spPr/>
      <dgm:t>
        <a:bodyPr/>
        <a:lstStyle/>
        <a:p>
          <a:endParaRPr lang="en-AU"/>
        </a:p>
      </dgm:t>
    </dgm:pt>
    <dgm:pt modelId="{F73B1532-8CE9-4B24-991C-96620FF759A7}">
      <dgm:prSet custT="1"/>
      <dgm:spPr>
        <a:solidFill>
          <a:schemeClr val="accent1">
            <a:lumMod val="75000"/>
          </a:schemeClr>
        </a:solidFill>
      </dgm:spPr>
      <dgm:t>
        <a:bodyPr/>
        <a:lstStyle/>
        <a:p>
          <a:pPr algn="l"/>
          <a:r>
            <a:rPr lang="en-GB" sz="3600" dirty="0"/>
            <a:t>External guidance recommended to improve understanding and reporting in this area</a:t>
          </a:r>
          <a:endParaRPr lang="en-AU" sz="3600" dirty="0"/>
        </a:p>
      </dgm:t>
    </dgm:pt>
    <dgm:pt modelId="{62166DB7-141C-47CA-9F06-D8643C4ACB31}" type="parTrans" cxnId="{69650D88-E62B-41AA-8C91-9D123A78343E}">
      <dgm:prSet/>
      <dgm:spPr/>
      <dgm:t>
        <a:bodyPr/>
        <a:lstStyle/>
        <a:p>
          <a:endParaRPr lang="en-AU"/>
        </a:p>
      </dgm:t>
    </dgm:pt>
    <dgm:pt modelId="{6B09D476-BDF4-454E-82C9-D8F3586099CA}" type="sibTrans" cxnId="{69650D88-E62B-41AA-8C91-9D123A78343E}">
      <dgm:prSet/>
      <dgm:spPr/>
      <dgm:t>
        <a:bodyPr/>
        <a:lstStyle/>
        <a:p>
          <a:endParaRPr lang="en-AU"/>
        </a:p>
      </dgm:t>
    </dgm:pt>
    <dgm:pt modelId="{64B37420-03E3-4F35-980D-96A1277BA3A8}" type="pres">
      <dgm:prSet presAssocID="{40697A7B-1143-4C0B-B7F1-DED8482D329A}" presName="linear" presStyleCnt="0">
        <dgm:presLayoutVars>
          <dgm:animLvl val="lvl"/>
          <dgm:resizeHandles val="exact"/>
        </dgm:presLayoutVars>
      </dgm:prSet>
      <dgm:spPr/>
    </dgm:pt>
    <dgm:pt modelId="{095A0A59-9403-4FB8-A692-5A19E3FA3D11}" type="pres">
      <dgm:prSet presAssocID="{A9C5D4B6-FC98-4E91-B440-AE6AD2FD182F}" presName="parentText" presStyleLbl="node1" presStyleIdx="0" presStyleCnt="3">
        <dgm:presLayoutVars>
          <dgm:chMax val="0"/>
          <dgm:bulletEnabled val="1"/>
        </dgm:presLayoutVars>
      </dgm:prSet>
      <dgm:spPr/>
    </dgm:pt>
    <dgm:pt modelId="{50414F35-D1D4-4B5A-9D94-A3D12B84FAFA}" type="pres">
      <dgm:prSet presAssocID="{E264E735-84EB-4DBA-9E4B-CA9C9BF25FE8}" presName="spacer" presStyleCnt="0"/>
      <dgm:spPr/>
    </dgm:pt>
    <dgm:pt modelId="{B4017FA6-7B65-4FE4-98F4-1F13328FB13D}" type="pres">
      <dgm:prSet presAssocID="{25BA620E-E54D-4110-871F-7EC0E2245B7D}" presName="parentText" presStyleLbl="node1" presStyleIdx="1" presStyleCnt="3">
        <dgm:presLayoutVars>
          <dgm:chMax val="0"/>
          <dgm:bulletEnabled val="1"/>
        </dgm:presLayoutVars>
      </dgm:prSet>
      <dgm:spPr/>
    </dgm:pt>
    <dgm:pt modelId="{F86BC62C-08BE-416E-86C5-1C266FC3C438}" type="pres">
      <dgm:prSet presAssocID="{7D6E0AD2-3DD6-4148-8025-C120B2B0CA40}" presName="spacer" presStyleCnt="0"/>
      <dgm:spPr/>
    </dgm:pt>
    <dgm:pt modelId="{C6D98308-15A1-4A2E-A0C9-7D43EC6FCC7B}" type="pres">
      <dgm:prSet presAssocID="{F73B1532-8CE9-4B24-991C-96620FF759A7}" presName="parentText" presStyleLbl="node1" presStyleIdx="2" presStyleCnt="3">
        <dgm:presLayoutVars>
          <dgm:chMax val="0"/>
          <dgm:bulletEnabled val="1"/>
        </dgm:presLayoutVars>
      </dgm:prSet>
      <dgm:spPr/>
    </dgm:pt>
  </dgm:ptLst>
  <dgm:cxnLst>
    <dgm:cxn modelId="{600E0F06-442C-4737-B3BD-1F38FDEF345C}" type="presOf" srcId="{F73B1532-8CE9-4B24-991C-96620FF759A7}" destId="{C6D98308-15A1-4A2E-A0C9-7D43EC6FCC7B}" srcOrd="0" destOrd="0" presId="urn:microsoft.com/office/officeart/2005/8/layout/vList2"/>
    <dgm:cxn modelId="{69650D88-E62B-41AA-8C91-9D123A78343E}" srcId="{40697A7B-1143-4C0B-B7F1-DED8482D329A}" destId="{F73B1532-8CE9-4B24-991C-96620FF759A7}" srcOrd="2" destOrd="0" parTransId="{62166DB7-141C-47CA-9F06-D8643C4ACB31}" sibTransId="{6B09D476-BDF4-454E-82C9-D8F3586099CA}"/>
    <dgm:cxn modelId="{4BCB0E88-4789-4A37-9A65-EC7EA272ABA8}" type="presOf" srcId="{40697A7B-1143-4C0B-B7F1-DED8482D329A}" destId="{64B37420-03E3-4F35-980D-96A1277BA3A8}" srcOrd="0" destOrd="0" presId="urn:microsoft.com/office/officeart/2005/8/layout/vList2"/>
    <dgm:cxn modelId="{CB3950A0-C5F8-440D-A6C8-B1E60FEFD8C5}" srcId="{40697A7B-1143-4C0B-B7F1-DED8482D329A}" destId="{25BA620E-E54D-4110-871F-7EC0E2245B7D}" srcOrd="1" destOrd="0" parTransId="{FC948570-1B99-4031-B314-03462B00E676}" sibTransId="{7D6E0AD2-3DD6-4148-8025-C120B2B0CA40}"/>
    <dgm:cxn modelId="{56B6BEA6-B64C-42A3-BB61-2E02CF99E716}" type="presOf" srcId="{A9C5D4B6-FC98-4E91-B440-AE6AD2FD182F}" destId="{095A0A59-9403-4FB8-A692-5A19E3FA3D11}" srcOrd="0" destOrd="0" presId="urn:microsoft.com/office/officeart/2005/8/layout/vList2"/>
    <dgm:cxn modelId="{500D62B3-939E-460B-95EB-1AE9EA57930B}" srcId="{40697A7B-1143-4C0B-B7F1-DED8482D329A}" destId="{A9C5D4B6-FC98-4E91-B440-AE6AD2FD182F}" srcOrd="0" destOrd="0" parTransId="{6445A42C-42C8-4F07-A783-3C77807905EF}" sibTransId="{E264E735-84EB-4DBA-9E4B-CA9C9BF25FE8}"/>
    <dgm:cxn modelId="{9700FBC4-0E4F-4970-A17D-4ED3534E6E3D}" type="presOf" srcId="{25BA620E-E54D-4110-871F-7EC0E2245B7D}" destId="{B4017FA6-7B65-4FE4-98F4-1F13328FB13D}" srcOrd="0" destOrd="0" presId="urn:microsoft.com/office/officeart/2005/8/layout/vList2"/>
    <dgm:cxn modelId="{F8A0A9DB-0B3F-4A1B-B980-CCBE6A258B11}" type="presParOf" srcId="{64B37420-03E3-4F35-980D-96A1277BA3A8}" destId="{095A0A59-9403-4FB8-A692-5A19E3FA3D11}" srcOrd="0" destOrd="0" presId="urn:microsoft.com/office/officeart/2005/8/layout/vList2"/>
    <dgm:cxn modelId="{6BBB22A7-ECBC-450C-8EA1-9D96009C59F5}" type="presParOf" srcId="{64B37420-03E3-4F35-980D-96A1277BA3A8}" destId="{50414F35-D1D4-4B5A-9D94-A3D12B84FAFA}" srcOrd="1" destOrd="0" presId="urn:microsoft.com/office/officeart/2005/8/layout/vList2"/>
    <dgm:cxn modelId="{AC047708-E32C-400B-B1EB-F7EDF2F9E754}" type="presParOf" srcId="{64B37420-03E3-4F35-980D-96A1277BA3A8}" destId="{B4017FA6-7B65-4FE4-98F4-1F13328FB13D}" srcOrd="2" destOrd="0" presId="urn:microsoft.com/office/officeart/2005/8/layout/vList2"/>
    <dgm:cxn modelId="{CDC60A95-1457-45E4-9B25-E532797C43A9}" type="presParOf" srcId="{64B37420-03E3-4F35-980D-96A1277BA3A8}" destId="{F86BC62C-08BE-416E-86C5-1C266FC3C438}" srcOrd="3" destOrd="0" presId="urn:microsoft.com/office/officeart/2005/8/layout/vList2"/>
    <dgm:cxn modelId="{11007441-7BFE-48D3-80FF-A43E7B49B536}" type="presParOf" srcId="{64B37420-03E3-4F35-980D-96A1277BA3A8}" destId="{C6D98308-15A1-4A2E-A0C9-7D43EC6FCC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697A7B-1143-4C0B-B7F1-DED8482D329A}"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AU"/>
        </a:p>
      </dgm:t>
    </dgm:pt>
    <dgm:pt modelId="{A9C5D4B6-FC98-4E91-B440-AE6AD2FD182F}">
      <dgm:prSet phldrT="[Text]" custT="1"/>
      <dgm:spPr>
        <a:solidFill>
          <a:schemeClr val="accent1">
            <a:lumMod val="75000"/>
          </a:schemeClr>
        </a:solidFill>
      </dgm:spPr>
      <dgm:t>
        <a:bodyPr/>
        <a:lstStyle/>
        <a:p>
          <a:pPr algn="l"/>
          <a:r>
            <a:rPr lang="en-GB" sz="3200" dirty="0"/>
            <a:t>Re-structuring of the code in a manner analogous to the ASX LR, GN and other supporting material</a:t>
          </a:r>
          <a:endParaRPr lang="en-AU" sz="3200" dirty="0"/>
        </a:p>
      </dgm:t>
    </dgm:pt>
    <dgm:pt modelId="{6445A42C-42C8-4F07-A783-3C77807905EF}" type="parTrans" cxnId="{500D62B3-939E-460B-95EB-1AE9EA57930B}">
      <dgm:prSet/>
      <dgm:spPr/>
      <dgm:t>
        <a:bodyPr/>
        <a:lstStyle/>
        <a:p>
          <a:endParaRPr lang="en-AU"/>
        </a:p>
      </dgm:t>
    </dgm:pt>
    <dgm:pt modelId="{E264E735-84EB-4DBA-9E4B-CA9C9BF25FE8}" type="sibTrans" cxnId="{500D62B3-939E-460B-95EB-1AE9EA57930B}">
      <dgm:prSet/>
      <dgm:spPr/>
      <dgm:t>
        <a:bodyPr/>
        <a:lstStyle/>
        <a:p>
          <a:endParaRPr lang="en-AU"/>
        </a:p>
      </dgm:t>
    </dgm:pt>
    <dgm:pt modelId="{F73B1532-8CE9-4B24-991C-96620FF759A7}">
      <dgm:prSet custT="1"/>
      <dgm:spPr>
        <a:solidFill>
          <a:schemeClr val="accent1">
            <a:lumMod val="75000"/>
          </a:schemeClr>
        </a:solidFill>
      </dgm:spPr>
      <dgm:t>
        <a:bodyPr/>
        <a:lstStyle/>
        <a:p>
          <a:pPr algn="l"/>
          <a:r>
            <a:rPr lang="en-GB" sz="3200" dirty="0"/>
            <a:t>The need for Investor and practitioner tailored guidance with links to relevant ASIC, ASX guidance notes, FAQs, and other references</a:t>
          </a:r>
          <a:endParaRPr lang="en-AU" sz="3200" dirty="0"/>
        </a:p>
      </dgm:t>
    </dgm:pt>
    <dgm:pt modelId="{62166DB7-141C-47CA-9F06-D8643C4ACB31}" type="parTrans" cxnId="{69650D88-E62B-41AA-8C91-9D123A78343E}">
      <dgm:prSet/>
      <dgm:spPr/>
      <dgm:t>
        <a:bodyPr/>
        <a:lstStyle/>
        <a:p>
          <a:endParaRPr lang="en-AU"/>
        </a:p>
      </dgm:t>
    </dgm:pt>
    <dgm:pt modelId="{6B09D476-BDF4-454E-82C9-D8F3586099CA}" type="sibTrans" cxnId="{69650D88-E62B-41AA-8C91-9D123A78343E}">
      <dgm:prSet/>
      <dgm:spPr/>
      <dgm:t>
        <a:bodyPr/>
        <a:lstStyle/>
        <a:p>
          <a:endParaRPr lang="en-AU"/>
        </a:p>
      </dgm:t>
    </dgm:pt>
    <dgm:pt modelId="{6F9818E6-0E2C-4E6E-BED8-D96511DF268B}">
      <dgm:prSet phldrT="[Text]" custT="1"/>
      <dgm:spPr>
        <a:solidFill>
          <a:schemeClr val="accent1">
            <a:lumMod val="75000"/>
          </a:schemeClr>
        </a:solidFill>
      </dgm:spPr>
      <dgm:t>
        <a:bodyPr/>
        <a:lstStyle/>
        <a:p>
          <a:pPr algn="l"/>
          <a:r>
            <a:rPr lang="en-GB" sz="3200" dirty="0"/>
            <a:t>Requirement to better define studies (including scoping studies), and alignment of terms</a:t>
          </a:r>
          <a:endParaRPr lang="en-AU" sz="3200" dirty="0"/>
        </a:p>
      </dgm:t>
    </dgm:pt>
    <dgm:pt modelId="{0DF9333A-03ED-4478-8E91-B98DAB0C0775}" type="parTrans" cxnId="{6A946F27-55B8-41C5-B511-48B88060764E}">
      <dgm:prSet/>
      <dgm:spPr/>
      <dgm:t>
        <a:bodyPr/>
        <a:lstStyle/>
        <a:p>
          <a:endParaRPr lang="en-AU"/>
        </a:p>
      </dgm:t>
    </dgm:pt>
    <dgm:pt modelId="{4D3C729C-DA6B-4B3D-A85F-A06BB18D3096}" type="sibTrans" cxnId="{6A946F27-55B8-41C5-B511-48B88060764E}">
      <dgm:prSet/>
      <dgm:spPr/>
      <dgm:t>
        <a:bodyPr/>
        <a:lstStyle/>
        <a:p>
          <a:endParaRPr lang="en-AU"/>
        </a:p>
      </dgm:t>
    </dgm:pt>
    <dgm:pt modelId="{030CCAAD-8F05-4E4D-A5D1-5B0237F4A3EC}">
      <dgm:prSet custT="1"/>
      <dgm:spPr>
        <a:solidFill>
          <a:schemeClr val="accent1">
            <a:lumMod val="75000"/>
          </a:schemeClr>
        </a:solidFill>
      </dgm:spPr>
      <dgm:t>
        <a:bodyPr/>
        <a:lstStyle/>
        <a:p>
          <a:pPr algn="l"/>
          <a:r>
            <a:rPr lang="en-GB" sz="3200" dirty="0"/>
            <a:t>Additional principles-based external guidance with worked examples and links to papers or references. Commodity guidance layers move external to code</a:t>
          </a:r>
          <a:endParaRPr lang="en-AU" sz="3200" dirty="0"/>
        </a:p>
      </dgm:t>
    </dgm:pt>
    <dgm:pt modelId="{3494B7F1-1685-4517-93EB-AA24EF7F015E}" type="parTrans" cxnId="{5610CA28-F70E-4514-9DFD-64524815966D}">
      <dgm:prSet/>
      <dgm:spPr/>
      <dgm:t>
        <a:bodyPr/>
        <a:lstStyle/>
        <a:p>
          <a:endParaRPr lang="en-AU"/>
        </a:p>
      </dgm:t>
    </dgm:pt>
    <dgm:pt modelId="{7B613386-D302-4206-8FC3-C1BEA4FB8E89}" type="sibTrans" cxnId="{5610CA28-F70E-4514-9DFD-64524815966D}">
      <dgm:prSet/>
      <dgm:spPr/>
      <dgm:t>
        <a:bodyPr/>
        <a:lstStyle/>
        <a:p>
          <a:endParaRPr lang="en-AU"/>
        </a:p>
      </dgm:t>
    </dgm:pt>
    <dgm:pt modelId="{4CDAD249-465D-49F0-B7D4-B30AE26059D4}">
      <dgm:prSet custT="1"/>
      <dgm:spPr>
        <a:solidFill>
          <a:schemeClr val="accent1">
            <a:lumMod val="75000"/>
          </a:schemeClr>
        </a:solidFill>
      </dgm:spPr>
      <dgm:t>
        <a:bodyPr/>
        <a:lstStyle/>
        <a:p>
          <a:pPr algn="l"/>
          <a:r>
            <a:rPr lang="en-GB" sz="3200" dirty="0"/>
            <a:t>Potential adoption of CRIRSCO Template Table 1 and Table 2 format allowing guidance by project development stage: Exploration, Resource and Reserve </a:t>
          </a:r>
          <a:endParaRPr lang="en-AU" sz="3200" dirty="0"/>
        </a:p>
      </dgm:t>
    </dgm:pt>
    <dgm:pt modelId="{23CF556C-0E53-4E7C-9B55-7343D3898FCE}" type="parTrans" cxnId="{67036D47-E545-499A-8BC5-7CFEDAC8BDAB}">
      <dgm:prSet/>
      <dgm:spPr/>
      <dgm:t>
        <a:bodyPr/>
        <a:lstStyle/>
        <a:p>
          <a:endParaRPr lang="en-AU"/>
        </a:p>
      </dgm:t>
    </dgm:pt>
    <dgm:pt modelId="{47AF1E6E-31D7-4C71-8F99-EAAAFCE57EFE}" type="sibTrans" cxnId="{67036D47-E545-499A-8BC5-7CFEDAC8BDAB}">
      <dgm:prSet/>
      <dgm:spPr/>
      <dgm:t>
        <a:bodyPr/>
        <a:lstStyle/>
        <a:p>
          <a:endParaRPr lang="en-AU"/>
        </a:p>
      </dgm:t>
    </dgm:pt>
    <dgm:pt modelId="{E6ABA6C7-A805-4701-B1EB-D00E677BF08D}" type="pres">
      <dgm:prSet presAssocID="{40697A7B-1143-4C0B-B7F1-DED8482D329A}" presName="linearFlow" presStyleCnt="0">
        <dgm:presLayoutVars>
          <dgm:dir/>
          <dgm:resizeHandles val="exact"/>
        </dgm:presLayoutVars>
      </dgm:prSet>
      <dgm:spPr/>
    </dgm:pt>
    <dgm:pt modelId="{F34398BC-7264-4859-AD74-C73276657C12}" type="pres">
      <dgm:prSet presAssocID="{A9C5D4B6-FC98-4E91-B440-AE6AD2FD182F}" presName="composite" presStyleCnt="0"/>
      <dgm:spPr/>
    </dgm:pt>
    <dgm:pt modelId="{09CFD515-D667-4AE4-AFA8-D9B02B562075}" type="pres">
      <dgm:prSet presAssocID="{A9C5D4B6-FC98-4E91-B440-AE6AD2FD182F}" presName="imgShp" presStyleLbl="fgImgPlace1" presStyleIdx="0" presStyleCnt="5"/>
      <dgm:spPr>
        <a:solidFill>
          <a:schemeClr val="accent1">
            <a:lumMod val="50000"/>
          </a:schemeClr>
        </a:solidFill>
      </dgm:spPr>
      <dgm:extLst>
        <a:ext uri="{E40237B7-FDA0-4F09-8148-C483321AD2D9}">
          <dgm14:cNvPr xmlns:dgm14="http://schemas.microsoft.com/office/drawing/2010/diagram" id="0" name="" descr="Open book outline"/>
        </a:ext>
      </dgm:extLst>
    </dgm:pt>
    <dgm:pt modelId="{44B77894-9C22-4E5B-BB5B-E890931B8BDB}" type="pres">
      <dgm:prSet presAssocID="{A9C5D4B6-FC98-4E91-B440-AE6AD2FD182F}" presName="txShp" presStyleLbl="node1" presStyleIdx="0" presStyleCnt="5">
        <dgm:presLayoutVars>
          <dgm:bulletEnabled val="1"/>
        </dgm:presLayoutVars>
      </dgm:prSet>
      <dgm:spPr/>
    </dgm:pt>
    <dgm:pt modelId="{DF383B51-63ED-4853-AFE7-B08ABA227E63}" type="pres">
      <dgm:prSet presAssocID="{E264E735-84EB-4DBA-9E4B-CA9C9BF25FE8}" presName="spacing" presStyleCnt="0"/>
      <dgm:spPr/>
    </dgm:pt>
    <dgm:pt modelId="{483746B2-FA48-43E3-B82D-1C37CD076B20}" type="pres">
      <dgm:prSet presAssocID="{6F9818E6-0E2C-4E6E-BED8-D96511DF268B}" presName="composite" presStyleCnt="0"/>
      <dgm:spPr/>
    </dgm:pt>
    <dgm:pt modelId="{6DF67C9B-A70F-4A56-BF1D-A6D6A7BD65DB}" type="pres">
      <dgm:prSet presAssocID="{6F9818E6-0E2C-4E6E-BED8-D96511DF268B}" presName="imgShp" presStyleLbl="fgImgPlace1" presStyleIdx="1" presStyleCnt="5"/>
      <dgm:spPr>
        <a:solidFill>
          <a:schemeClr val="accent1">
            <a:lumMod val="50000"/>
          </a:schemeClr>
        </a:solidFill>
      </dgm:spPr>
    </dgm:pt>
    <dgm:pt modelId="{5D4DEBF2-6CDA-4B71-9611-0D6AD3ECA11C}" type="pres">
      <dgm:prSet presAssocID="{6F9818E6-0E2C-4E6E-BED8-D96511DF268B}" presName="txShp" presStyleLbl="node1" presStyleIdx="1" presStyleCnt="5">
        <dgm:presLayoutVars>
          <dgm:bulletEnabled val="1"/>
        </dgm:presLayoutVars>
      </dgm:prSet>
      <dgm:spPr/>
    </dgm:pt>
    <dgm:pt modelId="{48B4233F-1FCB-4C1A-8DFC-F52EAC1889EB}" type="pres">
      <dgm:prSet presAssocID="{4D3C729C-DA6B-4B3D-A85F-A06BB18D3096}" presName="spacing" presStyleCnt="0"/>
      <dgm:spPr/>
    </dgm:pt>
    <dgm:pt modelId="{87DAFB0E-7C08-42FD-9E70-5AD3D6B46F55}" type="pres">
      <dgm:prSet presAssocID="{F73B1532-8CE9-4B24-991C-96620FF759A7}" presName="composite" presStyleCnt="0"/>
      <dgm:spPr/>
    </dgm:pt>
    <dgm:pt modelId="{D95C291B-2C6E-4D55-B892-E92C3B91FCB9}" type="pres">
      <dgm:prSet presAssocID="{F73B1532-8CE9-4B24-991C-96620FF759A7}" presName="imgShp" presStyleLbl="fgImgPlace1" presStyleIdx="2" presStyleCnt="5"/>
      <dgm:spPr>
        <a:solidFill>
          <a:schemeClr val="accent1">
            <a:lumMod val="50000"/>
          </a:schemeClr>
        </a:solidFill>
      </dgm:spPr>
    </dgm:pt>
    <dgm:pt modelId="{06A859EC-C0A1-49B4-B0EB-D41895FBA1C2}" type="pres">
      <dgm:prSet presAssocID="{F73B1532-8CE9-4B24-991C-96620FF759A7}" presName="txShp" presStyleLbl="node1" presStyleIdx="2" presStyleCnt="5">
        <dgm:presLayoutVars>
          <dgm:bulletEnabled val="1"/>
        </dgm:presLayoutVars>
      </dgm:prSet>
      <dgm:spPr/>
    </dgm:pt>
    <dgm:pt modelId="{FB642ACD-31B1-42E0-A477-56531E81F1E9}" type="pres">
      <dgm:prSet presAssocID="{6B09D476-BDF4-454E-82C9-D8F3586099CA}" presName="spacing" presStyleCnt="0"/>
      <dgm:spPr/>
    </dgm:pt>
    <dgm:pt modelId="{5E94E879-E6EF-4BBB-B916-202840D67E42}" type="pres">
      <dgm:prSet presAssocID="{030CCAAD-8F05-4E4D-A5D1-5B0237F4A3EC}" presName="composite" presStyleCnt="0"/>
      <dgm:spPr/>
    </dgm:pt>
    <dgm:pt modelId="{A4763DE8-175E-4CC2-85ED-2491C598FECA}" type="pres">
      <dgm:prSet presAssocID="{030CCAAD-8F05-4E4D-A5D1-5B0237F4A3EC}" presName="imgShp" presStyleLbl="fgImgPlace1" presStyleIdx="3" presStyleCnt="5"/>
      <dgm:spPr>
        <a:solidFill>
          <a:schemeClr val="accent1">
            <a:lumMod val="50000"/>
          </a:schemeClr>
        </a:solidFill>
      </dgm:spPr>
    </dgm:pt>
    <dgm:pt modelId="{2F29BC5F-B26C-4216-B38B-49A064B7B545}" type="pres">
      <dgm:prSet presAssocID="{030CCAAD-8F05-4E4D-A5D1-5B0237F4A3EC}" presName="txShp" presStyleLbl="node1" presStyleIdx="3" presStyleCnt="5">
        <dgm:presLayoutVars>
          <dgm:bulletEnabled val="1"/>
        </dgm:presLayoutVars>
      </dgm:prSet>
      <dgm:spPr/>
    </dgm:pt>
    <dgm:pt modelId="{88329C23-61C4-4EF9-BE8C-B5F14A2EDD6A}" type="pres">
      <dgm:prSet presAssocID="{7B613386-D302-4206-8FC3-C1BEA4FB8E89}" presName="spacing" presStyleCnt="0"/>
      <dgm:spPr/>
    </dgm:pt>
    <dgm:pt modelId="{65CE08CB-25C7-459A-B176-A414E0F46DFB}" type="pres">
      <dgm:prSet presAssocID="{4CDAD249-465D-49F0-B7D4-B30AE26059D4}" presName="composite" presStyleCnt="0"/>
      <dgm:spPr/>
    </dgm:pt>
    <dgm:pt modelId="{DB469FA6-0DBE-4068-A28E-201DAA7761A9}" type="pres">
      <dgm:prSet presAssocID="{4CDAD249-465D-49F0-B7D4-B30AE26059D4}" presName="imgShp" presStyleLbl="fgImgPlace1" presStyleIdx="4" presStyleCnt="5"/>
      <dgm:spPr>
        <a:solidFill>
          <a:schemeClr val="accent1">
            <a:lumMod val="50000"/>
          </a:schemeClr>
        </a:solidFill>
      </dgm:spPr>
    </dgm:pt>
    <dgm:pt modelId="{04EA4A74-84AC-47B2-9F0E-EF49A06996E5}" type="pres">
      <dgm:prSet presAssocID="{4CDAD249-465D-49F0-B7D4-B30AE26059D4}" presName="txShp" presStyleLbl="node1" presStyleIdx="4" presStyleCnt="5">
        <dgm:presLayoutVars>
          <dgm:bulletEnabled val="1"/>
        </dgm:presLayoutVars>
      </dgm:prSet>
      <dgm:spPr/>
    </dgm:pt>
  </dgm:ptLst>
  <dgm:cxnLst>
    <dgm:cxn modelId="{6A946F27-55B8-41C5-B511-48B88060764E}" srcId="{40697A7B-1143-4C0B-B7F1-DED8482D329A}" destId="{6F9818E6-0E2C-4E6E-BED8-D96511DF268B}" srcOrd="1" destOrd="0" parTransId="{0DF9333A-03ED-4478-8E91-B98DAB0C0775}" sibTransId="{4D3C729C-DA6B-4B3D-A85F-A06BB18D3096}"/>
    <dgm:cxn modelId="{EB9A7327-908D-48F1-8561-BD867F577B6B}" type="presOf" srcId="{4CDAD249-465D-49F0-B7D4-B30AE26059D4}" destId="{04EA4A74-84AC-47B2-9F0E-EF49A06996E5}" srcOrd="0" destOrd="0" presId="urn:microsoft.com/office/officeart/2005/8/layout/vList3"/>
    <dgm:cxn modelId="{5610CA28-F70E-4514-9DFD-64524815966D}" srcId="{40697A7B-1143-4C0B-B7F1-DED8482D329A}" destId="{030CCAAD-8F05-4E4D-A5D1-5B0237F4A3EC}" srcOrd="3" destOrd="0" parTransId="{3494B7F1-1685-4517-93EB-AA24EF7F015E}" sibTransId="{7B613386-D302-4206-8FC3-C1BEA4FB8E89}"/>
    <dgm:cxn modelId="{C0529C2D-5666-4650-BE49-F076EFBC3F2A}" type="presOf" srcId="{030CCAAD-8F05-4E4D-A5D1-5B0237F4A3EC}" destId="{2F29BC5F-B26C-4216-B38B-49A064B7B545}" srcOrd="0" destOrd="0" presId="urn:microsoft.com/office/officeart/2005/8/layout/vList3"/>
    <dgm:cxn modelId="{67036D47-E545-499A-8BC5-7CFEDAC8BDAB}" srcId="{40697A7B-1143-4C0B-B7F1-DED8482D329A}" destId="{4CDAD249-465D-49F0-B7D4-B30AE26059D4}" srcOrd="4" destOrd="0" parTransId="{23CF556C-0E53-4E7C-9B55-7343D3898FCE}" sibTransId="{47AF1E6E-31D7-4C71-8F99-EAAAFCE57EFE}"/>
    <dgm:cxn modelId="{69650D88-E62B-41AA-8C91-9D123A78343E}" srcId="{40697A7B-1143-4C0B-B7F1-DED8482D329A}" destId="{F73B1532-8CE9-4B24-991C-96620FF759A7}" srcOrd="2" destOrd="0" parTransId="{62166DB7-141C-47CA-9F06-D8643C4ACB31}" sibTransId="{6B09D476-BDF4-454E-82C9-D8F3586099CA}"/>
    <dgm:cxn modelId="{3A8F4FB1-9BBA-47D2-90B0-8FB2A15417E4}" type="presOf" srcId="{40697A7B-1143-4C0B-B7F1-DED8482D329A}" destId="{E6ABA6C7-A805-4701-B1EB-D00E677BF08D}" srcOrd="0" destOrd="0" presId="urn:microsoft.com/office/officeart/2005/8/layout/vList3"/>
    <dgm:cxn modelId="{500D62B3-939E-460B-95EB-1AE9EA57930B}" srcId="{40697A7B-1143-4C0B-B7F1-DED8482D329A}" destId="{A9C5D4B6-FC98-4E91-B440-AE6AD2FD182F}" srcOrd="0" destOrd="0" parTransId="{6445A42C-42C8-4F07-A783-3C77807905EF}" sibTransId="{E264E735-84EB-4DBA-9E4B-CA9C9BF25FE8}"/>
    <dgm:cxn modelId="{F0B345C1-7287-4F17-9ECE-4374026362FF}" type="presOf" srcId="{F73B1532-8CE9-4B24-991C-96620FF759A7}" destId="{06A859EC-C0A1-49B4-B0EB-D41895FBA1C2}" srcOrd="0" destOrd="0" presId="urn:microsoft.com/office/officeart/2005/8/layout/vList3"/>
    <dgm:cxn modelId="{7EDDAAE0-8047-4EB8-BF4F-E56835165F89}" type="presOf" srcId="{6F9818E6-0E2C-4E6E-BED8-D96511DF268B}" destId="{5D4DEBF2-6CDA-4B71-9611-0D6AD3ECA11C}" srcOrd="0" destOrd="0" presId="urn:microsoft.com/office/officeart/2005/8/layout/vList3"/>
    <dgm:cxn modelId="{DE390DF9-08FF-4B34-88BC-F26D37DFD20A}" type="presOf" srcId="{A9C5D4B6-FC98-4E91-B440-AE6AD2FD182F}" destId="{44B77894-9C22-4E5B-BB5B-E890931B8BDB}" srcOrd="0" destOrd="0" presId="urn:microsoft.com/office/officeart/2005/8/layout/vList3"/>
    <dgm:cxn modelId="{3C80D926-46DF-41B2-99A7-F6F68D87A41F}" type="presParOf" srcId="{E6ABA6C7-A805-4701-B1EB-D00E677BF08D}" destId="{F34398BC-7264-4859-AD74-C73276657C12}" srcOrd="0" destOrd="0" presId="urn:microsoft.com/office/officeart/2005/8/layout/vList3"/>
    <dgm:cxn modelId="{6E5C2590-F657-4A42-8014-9AB0C8A9B0E0}" type="presParOf" srcId="{F34398BC-7264-4859-AD74-C73276657C12}" destId="{09CFD515-D667-4AE4-AFA8-D9B02B562075}" srcOrd="0" destOrd="0" presId="urn:microsoft.com/office/officeart/2005/8/layout/vList3"/>
    <dgm:cxn modelId="{D2CEABBF-9E30-4E41-B63A-F65049E07662}" type="presParOf" srcId="{F34398BC-7264-4859-AD74-C73276657C12}" destId="{44B77894-9C22-4E5B-BB5B-E890931B8BDB}" srcOrd="1" destOrd="0" presId="urn:microsoft.com/office/officeart/2005/8/layout/vList3"/>
    <dgm:cxn modelId="{A48891F4-FC18-4307-BEBD-2370725FA073}" type="presParOf" srcId="{E6ABA6C7-A805-4701-B1EB-D00E677BF08D}" destId="{DF383B51-63ED-4853-AFE7-B08ABA227E63}" srcOrd="1" destOrd="0" presId="urn:microsoft.com/office/officeart/2005/8/layout/vList3"/>
    <dgm:cxn modelId="{54F97AC4-60B8-47F9-806D-E3202CC23A22}" type="presParOf" srcId="{E6ABA6C7-A805-4701-B1EB-D00E677BF08D}" destId="{483746B2-FA48-43E3-B82D-1C37CD076B20}" srcOrd="2" destOrd="0" presId="urn:microsoft.com/office/officeart/2005/8/layout/vList3"/>
    <dgm:cxn modelId="{96E58B22-042B-4E9F-BFA1-A8ED7AD6151E}" type="presParOf" srcId="{483746B2-FA48-43E3-B82D-1C37CD076B20}" destId="{6DF67C9B-A70F-4A56-BF1D-A6D6A7BD65DB}" srcOrd="0" destOrd="0" presId="urn:microsoft.com/office/officeart/2005/8/layout/vList3"/>
    <dgm:cxn modelId="{65425053-6146-48BF-BD85-FAB347CD398A}" type="presParOf" srcId="{483746B2-FA48-43E3-B82D-1C37CD076B20}" destId="{5D4DEBF2-6CDA-4B71-9611-0D6AD3ECA11C}" srcOrd="1" destOrd="0" presId="urn:microsoft.com/office/officeart/2005/8/layout/vList3"/>
    <dgm:cxn modelId="{75AA012F-CE39-4065-B69C-303688D72109}" type="presParOf" srcId="{E6ABA6C7-A805-4701-B1EB-D00E677BF08D}" destId="{48B4233F-1FCB-4C1A-8DFC-F52EAC1889EB}" srcOrd="3" destOrd="0" presId="urn:microsoft.com/office/officeart/2005/8/layout/vList3"/>
    <dgm:cxn modelId="{677CA94A-2458-4B05-847F-F2BF5DDDC40B}" type="presParOf" srcId="{E6ABA6C7-A805-4701-B1EB-D00E677BF08D}" destId="{87DAFB0E-7C08-42FD-9E70-5AD3D6B46F55}" srcOrd="4" destOrd="0" presId="urn:microsoft.com/office/officeart/2005/8/layout/vList3"/>
    <dgm:cxn modelId="{1B776741-DFBF-4326-AF8B-A7A69DB01C55}" type="presParOf" srcId="{87DAFB0E-7C08-42FD-9E70-5AD3D6B46F55}" destId="{D95C291B-2C6E-4D55-B892-E92C3B91FCB9}" srcOrd="0" destOrd="0" presId="urn:microsoft.com/office/officeart/2005/8/layout/vList3"/>
    <dgm:cxn modelId="{2323FAE7-85E0-43CC-8FAC-965B74632AE0}" type="presParOf" srcId="{87DAFB0E-7C08-42FD-9E70-5AD3D6B46F55}" destId="{06A859EC-C0A1-49B4-B0EB-D41895FBA1C2}" srcOrd="1" destOrd="0" presId="urn:microsoft.com/office/officeart/2005/8/layout/vList3"/>
    <dgm:cxn modelId="{B6F82ED7-96C4-44AC-8ACC-E05202C44CC7}" type="presParOf" srcId="{E6ABA6C7-A805-4701-B1EB-D00E677BF08D}" destId="{FB642ACD-31B1-42E0-A477-56531E81F1E9}" srcOrd="5" destOrd="0" presId="urn:microsoft.com/office/officeart/2005/8/layout/vList3"/>
    <dgm:cxn modelId="{C025018A-BF92-49A2-A63C-0FBE7F47CB60}" type="presParOf" srcId="{E6ABA6C7-A805-4701-B1EB-D00E677BF08D}" destId="{5E94E879-E6EF-4BBB-B916-202840D67E42}" srcOrd="6" destOrd="0" presId="urn:microsoft.com/office/officeart/2005/8/layout/vList3"/>
    <dgm:cxn modelId="{0CF6B2D1-CDF1-4646-9FD5-AC2394D50712}" type="presParOf" srcId="{5E94E879-E6EF-4BBB-B916-202840D67E42}" destId="{A4763DE8-175E-4CC2-85ED-2491C598FECA}" srcOrd="0" destOrd="0" presId="urn:microsoft.com/office/officeart/2005/8/layout/vList3"/>
    <dgm:cxn modelId="{2AC56778-FDA8-4064-A8E2-7288680A25F8}" type="presParOf" srcId="{5E94E879-E6EF-4BBB-B916-202840D67E42}" destId="{2F29BC5F-B26C-4216-B38B-49A064B7B545}" srcOrd="1" destOrd="0" presId="urn:microsoft.com/office/officeart/2005/8/layout/vList3"/>
    <dgm:cxn modelId="{387F847D-BCF2-4403-8B02-2073597F23CA}" type="presParOf" srcId="{E6ABA6C7-A805-4701-B1EB-D00E677BF08D}" destId="{88329C23-61C4-4EF9-BE8C-B5F14A2EDD6A}" srcOrd="7" destOrd="0" presId="urn:microsoft.com/office/officeart/2005/8/layout/vList3"/>
    <dgm:cxn modelId="{57445DB2-F63C-4789-9C66-34C3EA6E1451}" type="presParOf" srcId="{E6ABA6C7-A805-4701-B1EB-D00E677BF08D}" destId="{65CE08CB-25C7-459A-B176-A414E0F46DFB}" srcOrd="8" destOrd="0" presId="urn:microsoft.com/office/officeart/2005/8/layout/vList3"/>
    <dgm:cxn modelId="{29BEED1A-629B-43F1-85A1-C39F815B27C4}" type="presParOf" srcId="{65CE08CB-25C7-459A-B176-A414E0F46DFB}" destId="{DB469FA6-0DBE-4068-A28E-201DAA7761A9}" srcOrd="0" destOrd="0" presId="urn:microsoft.com/office/officeart/2005/8/layout/vList3"/>
    <dgm:cxn modelId="{14FBAD9C-8B62-4750-8BE9-19456C2E2A81}" type="presParOf" srcId="{65CE08CB-25C7-459A-B176-A414E0F46DFB}" destId="{04EA4A74-84AC-47B2-9F0E-EF49A06996E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53663-4A70-46C2-95AA-2073C9F85EFA}">
      <dsp:nvSpPr>
        <dsp:cNvPr id="0" name=""/>
        <dsp:cNvSpPr/>
      </dsp:nvSpPr>
      <dsp:spPr>
        <a:xfrm>
          <a:off x="-9192271" y="-1403415"/>
          <a:ext cx="10934832" cy="10934832"/>
        </a:xfrm>
        <a:prstGeom prst="blockArc">
          <a:avLst>
            <a:gd name="adj1" fmla="val 18900000"/>
            <a:gd name="adj2" fmla="val 2700000"/>
            <a:gd name="adj3" fmla="val 19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B1C07F-55CC-421C-9803-06DF924985C9}">
      <dsp:nvSpPr>
        <dsp:cNvPr id="0" name=""/>
        <dsp:cNvSpPr/>
      </dsp:nvSpPr>
      <dsp:spPr>
        <a:xfrm>
          <a:off x="911257" y="624880"/>
          <a:ext cx="11161369"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101600" rIns="101600" bIns="101600" numCol="1" spcCol="1270" anchor="ctr" anchorCtr="0">
          <a:noAutofit/>
        </a:bodyPr>
        <a:lstStyle/>
        <a:p>
          <a:pPr marL="0" lvl="0" indent="0" algn="l" defTabSz="1778000">
            <a:lnSpc>
              <a:spcPct val="90000"/>
            </a:lnSpc>
            <a:spcBef>
              <a:spcPct val="0"/>
            </a:spcBef>
            <a:spcAft>
              <a:spcPct val="35000"/>
            </a:spcAft>
            <a:buNone/>
          </a:pPr>
          <a:r>
            <a:rPr lang="en-GB" sz="4000" kern="1200" dirty="0"/>
            <a:t>Scope to move from self-nomination to a more robust process </a:t>
          </a:r>
          <a:endParaRPr lang="en-AU" sz="4000" kern="1200" dirty="0"/>
        </a:p>
      </dsp:txBody>
      <dsp:txXfrm>
        <a:off x="911257" y="624880"/>
        <a:ext cx="11161369" cy="1250411"/>
      </dsp:txXfrm>
    </dsp:sp>
    <dsp:sp modelId="{93BEFA4E-6A0C-4AAA-A080-5D0636EFA602}">
      <dsp:nvSpPr>
        <dsp:cNvPr id="0" name=""/>
        <dsp:cNvSpPr/>
      </dsp:nvSpPr>
      <dsp:spPr>
        <a:xfrm>
          <a:off x="129750" y="468579"/>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D47195-E9EB-489D-A682-EB71A92B7AC3}">
      <dsp:nvSpPr>
        <dsp:cNvPr id="0" name=""/>
        <dsp:cNvSpPr/>
      </dsp:nvSpPr>
      <dsp:spPr>
        <a:xfrm>
          <a:off x="1628146" y="2500823"/>
          <a:ext cx="10444480"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101600" rIns="101600" bIns="101600" numCol="1" spcCol="1270" anchor="ctr" anchorCtr="0">
          <a:noAutofit/>
        </a:bodyPr>
        <a:lstStyle/>
        <a:p>
          <a:pPr marL="0" lvl="0" indent="0" algn="l" defTabSz="1778000">
            <a:lnSpc>
              <a:spcPct val="90000"/>
            </a:lnSpc>
            <a:spcBef>
              <a:spcPct val="0"/>
            </a:spcBef>
            <a:spcAft>
              <a:spcPct val="35000"/>
            </a:spcAft>
            <a:buNone/>
          </a:pPr>
          <a:r>
            <a:rPr lang="en-GB" sz="4000" kern="1200" dirty="0"/>
            <a:t>Competence verification and/or accreditation processes</a:t>
          </a:r>
          <a:endParaRPr lang="en-AU" sz="4000" kern="1200" dirty="0"/>
        </a:p>
      </dsp:txBody>
      <dsp:txXfrm>
        <a:off x="1628146" y="2500823"/>
        <a:ext cx="10444480" cy="1250411"/>
      </dsp:txXfrm>
    </dsp:sp>
    <dsp:sp modelId="{332F6D43-AEB7-4012-9796-289EE7D4E9A8}">
      <dsp:nvSpPr>
        <dsp:cNvPr id="0" name=""/>
        <dsp:cNvSpPr/>
      </dsp:nvSpPr>
      <dsp:spPr>
        <a:xfrm>
          <a:off x="846639" y="2344521"/>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3397C7-B446-4DC0-8FF1-13412FACA862}">
      <dsp:nvSpPr>
        <dsp:cNvPr id="0" name=""/>
        <dsp:cNvSpPr/>
      </dsp:nvSpPr>
      <dsp:spPr>
        <a:xfrm>
          <a:off x="1628146" y="4376765"/>
          <a:ext cx="10444480"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101600" rIns="101600" bIns="101600" numCol="1" spcCol="1270" anchor="ctr" anchorCtr="0">
          <a:noAutofit/>
        </a:bodyPr>
        <a:lstStyle/>
        <a:p>
          <a:pPr marL="0" lvl="0" indent="0" algn="l" defTabSz="1778000">
            <a:lnSpc>
              <a:spcPct val="90000"/>
            </a:lnSpc>
            <a:spcBef>
              <a:spcPct val="0"/>
            </a:spcBef>
            <a:spcAft>
              <a:spcPct val="35000"/>
            </a:spcAft>
            <a:buNone/>
          </a:pPr>
          <a:r>
            <a:rPr lang="en-GB" sz="4000" kern="1200" dirty="0"/>
            <a:t>Disciplinary process, enforceability and transparency</a:t>
          </a:r>
          <a:endParaRPr lang="en-AU" sz="4000" kern="1200" dirty="0"/>
        </a:p>
      </dsp:txBody>
      <dsp:txXfrm>
        <a:off x="1628146" y="4376765"/>
        <a:ext cx="10444480" cy="1250411"/>
      </dsp:txXfrm>
    </dsp:sp>
    <dsp:sp modelId="{BB565D27-16FF-4DB2-B150-F682B68CC80A}">
      <dsp:nvSpPr>
        <dsp:cNvPr id="0" name=""/>
        <dsp:cNvSpPr/>
      </dsp:nvSpPr>
      <dsp:spPr>
        <a:xfrm>
          <a:off x="846639" y="4220464"/>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0DF12E-88B2-48AA-8DA2-C5CE85B8D6C7}">
      <dsp:nvSpPr>
        <dsp:cNvPr id="0" name=""/>
        <dsp:cNvSpPr/>
      </dsp:nvSpPr>
      <dsp:spPr>
        <a:xfrm>
          <a:off x="1030630" y="6164066"/>
          <a:ext cx="11161369" cy="1814722"/>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101600" rIns="101600" bIns="101600" numCol="1" spcCol="1270" anchor="ctr" anchorCtr="0">
          <a:noAutofit/>
        </a:bodyPr>
        <a:lstStyle/>
        <a:p>
          <a:pPr marL="0" lvl="0" indent="0" algn="l" defTabSz="1778000">
            <a:lnSpc>
              <a:spcPct val="90000"/>
            </a:lnSpc>
            <a:spcBef>
              <a:spcPct val="0"/>
            </a:spcBef>
            <a:spcAft>
              <a:spcPct val="35000"/>
            </a:spcAft>
            <a:buNone/>
          </a:pPr>
          <a:r>
            <a:rPr lang="en-US" sz="4000" kern="1200" dirty="0">
              <a:solidFill>
                <a:prstClr val="white"/>
              </a:solidFill>
              <a:latin typeface="Calibri" panose="020F0502020204030204"/>
              <a:ea typeface="+mn-ea"/>
              <a:cs typeface="+mn-cs"/>
            </a:rPr>
            <a:t>Senior Competent Person and subsidiary technical specialist signoff model incorporated into code draft.</a:t>
          </a:r>
          <a:endParaRPr lang="en-AU" sz="4000" kern="1200" dirty="0">
            <a:solidFill>
              <a:prstClr val="white"/>
            </a:solidFill>
            <a:latin typeface="Calibri" panose="020F0502020204030204"/>
            <a:ea typeface="+mn-ea"/>
            <a:cs typeface="+mn-cs"/>
          </a:endParaRPr>
        </a:p>
      </dsp:txBody>
      <dsp:txXfrm>
        <a:off x="1030630" y="6164066"/>
        <a:ext cx="11161369" cy="1814722"/>
      </dsp:txXfrm>
    </dsp:sp>
    <dsp:sp modelId="{DF0791A9-C64E-46A9-AE41-C0B0C8BE0295}">
      <dsp:nvSpPr>
        <dsp:cNvPr id="0" name=""/>
        <dsp:cNvSpPr/>
      </dsp:nvSpPr>
      <dsp:spPr>
        <a:xfrm>
          <a:off x="247835" y="6163616"/>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8A27C-4B30-4D7A-849B-1198A74EFAA8}">
      <dsp:nvSpPr>
        <dsp:cNvPr id="0" name=""/>
        <dsp:cNvSpPr/>
      </dsp:nvSpPr>
      <dsp:spPr>
        <a:xfrm>
          <a:off x="-9192271" y="-1403415"/>
          <a:ext cx="10934832" cy="10934832"/>
        </a:xfrm>
        <a:prstGeom prst="blockArc">
          <a:avLst>
            <a:gd name="adj1" fmla="val 18900000"/>
            <a:gd name="adj2" fmla="val 2700000"/>
            <a:gd name="adj3" fmla="val 19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B4186C-F97C-4AE4-A5DB-A7DC592E7451}">
      <dsp:nvSpPr>
        <dsp:cNvPr id="0" name=""/>
        <dsp:cNvSpPr/>
      </dsp:nvSpPr>
      <dsp:spPr>
        <a:xfrm>
          <a:off x="911257" y="624880"/>
          <a:ext cx="11161369"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91440" rIns="91440" bIns="91440" numCol="1" spcCol="1270" anchor="ctr" anchorCtr="0">
          <a:noAutofit/>
        </a:bodyPr>
        <a:lstStyle/>
        <a:p>
          <a:pPr marL="0" lvl="0" indent="0" algn="l" defTabSz="1600200">
            <a:lnSpc>
              <a:spcPct val="90000"/>
            </a:lnSpc>
            <a:spcBef>
              <a:spcPct val="0"/>
            </a:spcBef>
            <a:spcAft>
              <a:spcPct val="35000"/>
            </a:spcAft>
            <a:buFont typeface="Arial" panose="020B0604020202020204" pitchFamily="34" charset="0"/>
            <a:buNone/>
          </a:pPr>
          <a:r>
            <a:rPr lang="en-GB" sz="3600"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New clause under review</a:t>
          </a:r>
          <a:endParaRPr lang="en-AU" sz="3600" kern="1200" dirty="0">
            <a:solidFill>
              <a:schemeClr val="bg1"/>
            </a:solidFill>
          </a:endParaRPr>
        </a:p>
      </dsp:txBody>
      <dsp:txXfrm>
        <a:off x="911257" y="624880"/>
        <a:ext cx="11161369" cy="1250411"/>
      </dsp:txXfrm>
    </dsp:sp>
    <dsp:sp modelId="{B3C9D686-4F7F-4E73-93E6-3520D47A9875}">
      <dsp:nvSpPr>
        <dsp:cNvPr id="0" name=""/>
        <dsp:cNvSpPr/>
      </dsp:nvSpPr>
      <dsp:spPr>
        <a:xfrm>
          <a:off x="129750" y="468579"/>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F98662-2B2D-49A0-8C28-C193E1CF531F}">
      <dsp:nvSpPr>
        <dsp:cNvPr id="0" name=""/>
        <dsp:cNvSpPr/>
      </dsp:nvSpPr>
      <dsp:spPr>
        <a:xfrm>
          <a:off x="1628146" y="2500823"/>
          <a:ext cx="10444480"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93980" rIns="93980" bIns="93980" numCol="1" spcCol="1270" anchor="ctr" anchorCtr="0">
          <a:noAutofit/>
        </a:bodyPr>
        <a:lstStyle/>
        <a:p>
          <a:pPr marL="0" lvl="0" indent="0" algn="l" defTabSz="1644650">
            <a:lnSpc>
              <a:spcPct val="90000"/>
            </a:lnSpc>
            <a:spcBef>
              <a:spcPct val="0"/>
            </a:spcBef>
            <a:spcAft>
              <a:spcPct val="35000"/>
            </a:spcAft>
            <a:buFont typeface="Arial" panose="020B0604020202020204" pitchFamily="34" charset="0"/>
            <a:buNone/>
          </a:pP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Integrated approach of ESG disclosure within Table 1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reporting</a:t>
          </a: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 requirements</a:t>
          </a:r>
          <a:endParaRPr lang="en-AU"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1628146" y="2500823"/>
        <a:ext cx="10444480" cy="1250411"/>
      </dsp:txXfrm>
    </dsp:sp>
    <dsp:sp modelId="{1BB52ED1-DAB4-41C8-ADD5-C4C4B72D7C3F}">
      <dsp:nvSpPr>
        <dsp:cNvPr id="0" name=""/>
        <dsp:cNvSpPr/>
      </dsp:nvSpPr>
      <dsp:spPr>
        <a:xfrm>
          <a:off x="846639" y="2344521"/>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606234-D81A-48C5-98A0-F5CA5E550BC4}">
      <dsp:nvSpPr>
        <dsp:cNvPr id="0" name=""/>
        <dsp:cNvSpPr/>
      </dsp:nvSpPr>
      <dsp:spPr>
        <a:xfrm>
          <a:off x="1628146" y="4376765"/>
          <a:ext cx="10444480"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93980" rIns="93980" bIns="93980" numCol="1" spcCol="1270" anchor="ctr" anchorCtr="0">
          <a:noAutofit/>
        </a:bodyPr>
        <a:lstStyle/>
        <a:p>
          <a:pPr marL="0" lvl="0" indent="0" algn="l" defTabSz="1644650">
            <a:lnSpc>
              <a:spcPct val="90000"/>
            </a:lnSpc>
            <a:spcBef>
              <a:spcPct val="0"/>
            </a:spcBef>
            <a:spcAft>
              <a:spcPct val="35000"/>
            </a:spcAft>
            <a:buFont typeface="Arial" panose="020B0604020202020204" pitchFamily="34" charset="0"/>
            <a:buNone/>
          </a:pP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Balanced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reporting</a:t>
          </a: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 across all the modifying factors, including ESG</a:t>
          </a:r>
          <a:endParaRPr lang="en-AU"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1628146" y="4376765"/>
        <a:ext cx="10444480" cy="1250411"/>
      </dsp:txXfrm>
    </dsp:sp>
    <dsp:sp modelId="{8A8B8F4D-2CEF-4F65-A6E2-18908AB6B757}">
      <dsp:nvSpPr>
        <dsp:cNvPr id="0" name=""/>
        <dsp:cNvSpPr/>
      </dsp:nvSpPr>
      <dsp:spPr>
        <a:xfrm>
          <a:off x="846639" y="4220464"/>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869F83-91CA-4E93-ADAE-AD0861409427}">
      <dsp:nvSpPr>
        <dsp:cNvPr id="0" name=""/>
        <dsp:cNvSpPr/>
      </dsp:nvSpPr>
      <dsp:spPr>
        <a:xfrm>
          <a:off x="911257" y="6252707"/>
          <a:ext cx="11161369" cy="1250411"/>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2514" tIns="93980" rIns="93980" bIns="93980" numCol="1" spcCol="1270" anchor="ctr" anchorCtr="0">
          <a:noAutofit/>
        </a:bodyPr>
        <a:lstStyle/>
        <a:p>
          <a:pPr marL="0" lvl="0" indent="0" algn="l" defTabSz="1644650">
            <a:lnSpc>
              <a:spcPct val="90000"/>
            </a:lnSpc>
            <a:spcBef>
              <a:spcPct val="0"/>
            </a:spcBef>
            <a:spcAft>
              <a:spcPct val="35000"/>
            </a:spcAft>
            <a:buNone/>
          </a:pPr>
          <a:r>
            <a:rPr lang="en-GB" sz="37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Guidance matrix for </a:t>
          </a:r>
          <a:r>
            <a:rPr lang="en-GB"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rPr>
            <a:t>practitioners</a:t>
          </a:r>
          <a:endParaRPr lang="en-AU" sz="3600" kern="1200" dirty="0">
            <a:solidFill>
              <a:prstClr val="white"/>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911257" y="6252707"/>
        <a:ext cx="11161369" cy="1250411"/>
      </dsp:txXfrm>
    </dsp:sp>
    <dsp:sp modelId="{6E037E11-1023-4336-AE23-EF3647F79A65}">
      <dsp:nvSpPr>
        <dsp:cNvPr id="0" name=""/>
        <dsp:cNvSpPr/>
      </dsp:nvSpPr>
      <dsp:spPr>
        <a:xfrm>
          <a:off x="129750" y="6096406"/>
          <a:ext cx="1563014" cy="156301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29BC5F-B26C-4216-B38B-49A064B7B545}">
      <dsp:nvSpPr>
        <dsp:cNvPr id="0" name=""/>
        <dsp:cNvSpPr/>
      </dsp:nvSpPr>
      <dsp:spPr>
        <a:xfrm rot="10800000">
          <a:off x="3866316" y="3095"/>
          <a:ext cx="12484711" cy="2886686"/>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2948" tIns="137160" rIns="256032" bIns="137160" numCol="1" spcCol="1270" anchor="ctr" anchorCtr="0">
          <a:noAutofit/>
        </a:bodyPr>
        <a:lstStyle/>
        <a:p>
          <a:pPr marL="0" lvl="0" indent="0" algn="l" defTabSz="1600200">
            <a:lnSpc>
              <a:spcPct val="90000"/>
            </a:lnSpc>
            <a:spcBef>
              <a:spcPct val="0"/>
            </a:spcBef>
            <a:spcAft>
              <a:spcPct val="35000"/>
            </a:spcAft>
            <a:buNone/>
          </a:pPr>
          <a:r>
            <a:rPr lang="en-GB" sz="3600" kern="1200" dirty="0">
              <a:solidFill>
                <a:prstClr val="white"/>
              </a:solidFill>
              <a:latin typeface="Calibri" panose="020F0502020204030204"/>
              <a:ea typeface="+mn-ea"/>
              <a:cs typeface="+mn-cs"/>
            </a:rPr>
            <a:t>Requirement for the Competent Person to disclose material opportunities and threats for Exploration Targets, Mineral Resources and Ore Reserves</a:t>
          </a:r>
          <a:endParaRPr lang="en-AU" sz="3600" kern="1200" dirty="0">
            <a:solidFill>
              <a:prstClr val="white"/>
            </a:solidFill>
            <a:latin typeface="Calibri" panose="020F0502020204030204"/>
            <a:ea typeface="+mn-ea"/>
            <a:cs typeface="+mn-cs"/>
          </a:endParaRPr>
        </a:p>
      </dsp:txBody>
      <dsp:txXfrm rot="10800000">
        <a:off x="4587987" y="3095"/>
        <a:ext cx="11763040" cy="2886686"/>
      </dsp:txXfrm>
    </dsp:sp>
    <dsp:sp modelId="{A4763DE8-175E-4CC2-85ED-2491C598FECA}">
      <dsp:nvSpPr>
        <dsp:cNvPr id="0" name=""/>
        <dsp:cNvSpPr/>
      </dsp:nvSpPr>
      <dsp:spPr>
        <a:xfrm>
          <a:off x="2422973" y="3095"/>
          <a:ext cx="2886686" cy="2886686"/>
        </a:xfrm>
        <a:prstGeom prst="ellipse">
          <a:avLst/>
        </a:prstGeom>
        <a:solidFill>
          <a:schemeClr val="accent1">
            <a:lumMod val="5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4EA4A74-84AC-47B2-9F0E-EF49A06996E5}">
      <dsp:nvSpPr>
        <dsp:cNvPr id="0" name=""/>
        <dsp:cNvSpPr/>
      </dsp:nvSpPr>
      <dsp:spPr>
        <a:xfrm rot="10800000">
          <a:off x="3891910" y="3607748"/>
          <a:ext cx="12484711" cy="2886686"/>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2948" tIns="137160" rIns="256032" bIns="137160" numCol="1" spcCol="1270" anchor="ctr" anchorCtr="0">
          <a:noAutofit/>
        </a:bodyPr>
        <a:lstStyle/>
        <a:p>
          <a:pPr marL="0" lvl="0" indent="0" algn="l" defTabSz="1778000">
            <a:lnSpc>
              <a:spcPct val="90000"/>
            </a:lnSpc>
            <a:spcBef>
              <a:spcPct val="0"/>
            </a:spcBef>
            <a:spcAft>
              <a:spcPct val="35000"/>
            </a:spcAft>
            <a:buNone/>
          </a:pPr>
          <a:r>
            <a:rPr lang="en-GB" sz="3600" kern="1200" dirty="0">
              <a:solidFill>
                <a:prstClr val="white"/>
              </a:solidFill>
              <a:latin typeface="Calibri" panose="020F0502020204030204"/>
              <a:ea typeface="+mn-ea"/>
              <a:cs typeface="+mn-cs"/>
            </a:rPr>
            <a:t>Options for a new table or section within Table 1 outlining disclosure criteria</a:t>
          </a:r>
          <a:endParaRPr lang="en-AU" sz="3600" kern="1200" dirty="0">
            <a:solidFill>
              <a:prstClr val="white"/>
            </a:solidFill>
            <a:latin typeface="Calibri" panose="020F0502020204030204"/>
            <a:ea typeface="+mn-ea"/>
            <a:cs typeface="+mn-cs"/>
          </a:endParaRPr>
        </a:p>
      </dsp:txBody>
      <dsp:txXfrm rot="10800000">
        <a:off x="4613581" y="3607748"/>
        <a:ext cx="11763040" cy="2886686"/>
      </dsp:txXfrm>
    </dsp:sp>
    <dsp:sp modelId="{DB469FA6-0DBE-4068-A28E-201DAA7761A9}">
      <dsp:nvSpPr>
        <dsp:cNvPr id="0" name=""/>
        <dsp:cNvSpPr/>
      </dsp:nvSpPr>
      <dsp:spPr>
        <a:xfrm>
          <a:off x="2422973" y="3638924"/>
          <a:ext cx="2886686" cy="2886686"/>
        </a:xfrm>
        <a:prstGeom prst="ellipse">
          <a:avLst/>
        </a:prstGeom>
        <a:solidFill>
          <a:schemeClr val="accent1">
            <a:lumMod val="5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A0A59-9403-4FB8-A692-5A19E3FA3D11}">
      <dsp:nvSpPr>
        <dsp:cNvPr id="0" name=""/>
        <dsp:cNvSpPr/>
      </dsp:nvSpPr>
      <dsp:spPr>
        <a:xfrm>
          <a:off x="0" y="863643"/>
          <a:ext cx="13568516" cy="2538540"/>
        </a:xfrm>
        <a:prstGeom prst="roundRect">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dirty="0"/>
            <a:t>It was recognised that the c</a:t>
          </a:r>
          <a:r>
            <a:rPr lang="en-GB" sz="3600" kern="1200" dirty="0">
              <a:ea typeface="League Spartan" charset="0"/>
              <a:cs typeface="Poppins" pitchFamily="2" charset="77"/>
            </a:rPr>
            <a:t>urrent Code was lacking in requirement to report reconciliation performance</a:t>
          </a:r>
          <a:endParaRPr lang="en-AU" sz="3600" kern="1200" dirty="0"/>
        </a:p>
      </dsp:txBody>
      <dsp:txXfrm>
        <a:off x="123921" y="987564"/>
        <a:ext cx="13320674" cy="2290698"/>
      </dsp:txXfrm>
    </dsp:sp>
    <dsp:sp modelId="{B4017FA6-7B65-4FE4-98F4-1F13328FB13D}">
      <dsp:nvSpPr>
        <dsp:cNvPr id="0" name=""/>
        <dsp:cNvSpPr/>
      </dsp:nvSpPr>
      <dsp:spPr>
        <a:xfrm>
          <a:off x="0" y="3589383"/>
          <a:ext cx="13568516" cy="2538540"/>
        </a:xfrm>
        <a:prstGeom prst="roundRect">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dirty="0"/>
            <a:t>New clause recommended requiring disclosure of comparison of an estimate to a estimate, such as a Mineral Resource and/or an Ore Reserve, or alternatively, the reconciliation of the mined part of an estimate to the mine production results</a:t>
          </a:r>
          <a:endParaRPr lang="en-AU" sz="3600" kern="1200" dirty="0"/>
        </a:p>
      </dsp:txBody>
      <dsp:txXfrm>
        <a:off x="123921" y="3713304"/>
        <a:ext cx="13320674" cy="2290698"/>
      </dsp:txXfrm>
    </dsp:sp>
    <dsp:sp modelId="{C6D98308-15A1-4A2E-A0C9-7D43EC6FCC7B}">
      <dsp:nvSpPr>
        <dsp:cNvPr id="0" name=""/>
        <dsp:cNvSpPr/>
      </dsp:nvSpPr>
      <dsp:spPr>
        <a:xfrm>
          <a:off x="0" y="6315123"/>
          <a:ext cx="13568516" cy="2538540"/>
        </a:xfrm>
        <a:prstGeom prst="roundRect">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dirty="0"/>
            <a:t>External guidance recommended to improve understanding and reporting in this area</a:t>
          </a:r>
          <a:endParaRPr lang="en-AU" sz="3600" kern="1200" dirty="0"/>
        </a:p>
      </dsp:txBody>
      <dsp:txXfrm>
        <a:off x="123921" y="6439044"/>
        <a:ext cx="13320674" cy="22906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77894-9C22-4E5B-BB5B-E890931B8BDB}">
      <dsp:nvSpPr>
        <dsp:cNvPr id="0" name=""/>
        <dsp:cNvSpPr/>
      </dsp:nvSpPr>
      <dsp:spPr>
        <a:xfrm rot="10800000">
          <a:off x="3483216" y="4505"/>
          <a:ext cx="12484711" cy="1354285"/>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7202" tIns="121920" rIns="227584" bIns="121920" numCol="1" spcCol="1270" anchor="ctr" anchorCtr="0">
          <a:noAutofit/>
        </a:bodyPr>
        <a:lstStyle/>
        <a:p>
          <a:pPr marL="0" lvl="0" indent="0" algn="l" defTabSz="1422400">
            <a:lnSpc>
              <a:spcPct val="90000"/>
            </a:lnSpc>
            <a:spcBef>
              <a:spcPct val="0"/>
            </a:spcBef>
            <a:spcAft>
              <a:spcPct val="35000"/>
            </a:spcAft>
            <a:buNone/>
          </a:pPr>
          <a:r>
            <a:rPr lang="en-GB" sz="3200" kern="1200" dirty="0"/>
            <a:t>Re-structuring of the code in a manner analogous to the ASX LR, GN and other supporting material</a:t>
          </a:r>
          <a:endParaRPr lang="en-AU" sz="3200" kern="1200" dirty="0"/>
        </a:p>
      </dsp:txBody>
      <dsp:txXfrm rot="10800000">
        <a:off x="3821787" y="4505"/>
        <a:ext cx="12146140" cy="1354285"/>
      </dsp:txXfrm>
    </dsp:sp>
    <dsp:sp modelId="{09CFD515-D667-4AE4-AFA8-D9B02B562075}">
      <dsp:nvSpPr>
        <dsp:cNvPr id="0" name=""/>
        <dsp:cNvSpPr/>
      </dsp:nvSpPr>
      <dsp:spPr>
        <a:xfrm>
          <a:off x="2806073" y="4505"/>
          <a:ext cx="1354285" cy="135428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4DEBF2-6CDA-4B71-9611-0D6AD3ECA11C}">
      <dsp:nvSpPr>
        <dsp:cNvPr id="0" name=""/>
        <dsp:cNvSpPr/>
      </dsp:nvSpPr>
      <dsp:spPr>
        <a:xfrm rot="10800000">
          <a:off x="3483216" y="1763055"/>
          <a:ext cx="12484711" cy="1354285"/>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7202" tIns="121920" rIns="227584" bIns="121920" numCol="1" spcCol="1270" anchor="ctr" anchorCtr="0">
          <a:noAutofit/>
        </a:bodyPr>
        <a:lstStyle/>
        <a:p>
          <a:pPr marL="0" lvl="0" indent="0" algn="l" defTabSz="1422400">
            <a:lnSpc>
              <a:spcPct val="90000"/>
            </a:lnSpc>
            <a:spcBef>
              <a:spcPct val="0"/>
            </a:spcBef>
            <a:spcAft>
              <a:spcPct val="35000"/>
            </a:spcAft>
            <a:buNone/>
          </a:pPr>
          <a:r>
            <a:rPr lang="en-GB" sz="3200" kern="1200" dirty="0"/>
            <a:t>Requirement to better define studies (including scoping studies), and alignment of terms</a:t>
          </a:r>
          <a:endParaRPr lang="en-AU" sz="3200" kern="1200" dirty="0"/>
        </a:p>
      </dsp:txBody>
      <dsp:txXfrm rot="10800000">
        <a:off x="3821787" y="1763055"/>
        <a:ext cx="12146140" cy="1354285"/>
      </dsp:txXfrm>
    </dsp:sp>
    <dsp:sp modelId="{6DF67C9B-A70F-4A56-BF1D-A6D6A7BD65DB}">
      <dsp:nvSpPr>
        <dsp:cNvPr id="0" name=""/>
        <dsp:cNvSpPr/>
      </dsp:nvSpPr>
      <dsp:spPr>
        <a:xfrm>
          <a:off x="2806073" y="1763055"/>
          <a:ext cx="1354285" cy="135428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A859EC-C0A1-49B4-B0EB-D41895FBA1C2}">
      <dsp:nvSpPr>
        <dsp:cNvPr id="0" name=""/>
        <dsp:cNvSpPr/>
      </dsp:nvSpPr>
      <dsp:spPr>
        <a:xfrm rot="10800000">
          <a:off x="3483216" y="3521605"/>
          <a:ext cx="12484711" cy="1354285"/>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7202" tIns="121920" rIns="227584" bIns="121920" numCol="1" spcCol="1270" anchor="ctr" anchorCtr="0">
          <a:noAutofit/>
        </a:bodyPr>
        <a:lstStyle/>
        <a:p>
          <a:pPr marL="0" lvl="0" indent="0" algn="l" defTabSz="1422400">
            <a:lnSpc>
              <a:spcPct val="90000"/>
            </a:lnSpc>
            <a:spcBef>
              <a:spcPct val="0"/>
            </a:spcBef>
            <a:spcAft>
              <a:spcPct val="35000"/>
            </a:spcAft>
            <a:buNone/>
          </a:pPr>
          <a:r>
            <a:rPr lang="en-GB" sz="3200" kern="1200" dirty="0"/>
            <a:t>The need for Investor and practitioner tailored guidance with links to relevant ASIC, ASX guidance notes, FAQs, and other references</a:t>
          </a:r>
          <a:endParaRPr lang="en-AU" sz="3200" kern="1200" dirty="0"/>
        </a:p>
      </dsp:txBody>
      <dsp:txXfrm rot="10800000">
        <a:off x="3821787" y="3521605"/>
        <a:ext cx="12146140" cy="1354285"/>
      </dsp:txXfrm>
    </dsp:sp>
    <dsp:sp modelId="{D95C291B-2C6E-4D55-B892-E92C3B91FCB9}">
      <dsp:nvSpPr>
        <dsp:cNvPr id="0" name=""/>
        <dsp:cNvSpPr/>
      </dsp:nvSpPr>
      <dsp:spPr>
        <a:xfrm>
          <a:off x="2806073" y="3521605"/>
          <a:ext cx="1354285" cy="135428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29BC5F-B26C-4216-B38B-49A064B7B545}">
      <dsp:nvSpPr>
        <dsp:cNvPr id="0" name=""/>
        <dsp:cNvSpPr/>
      </dsp:nvSpPr>
      <dsp:spPr>
        <a:xfrm rot="10800000">
          <a:off x="3483216" y="5280155"/>
          <a:ext cx="12484711" cy="1354285"/>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7202" tIns="121920" rIns="227584" bIns="121920" numCol="1" spcCol="1270" anchor="ctr" anchorCtr="0">
          <a:noAutofit/>
        </a:bodyPr>
        <a:lstStyle/>
        <a:p>
          <a:pPr marL="0" lvl="0" indent="0" algn="l" defTabSz="1422400">
            <a:lnSpc>
              <a:spcPct val="90000"/>
            </a:lnSpc>
            <a:spcBef>
              <a:spcPct val="0"/>
            </a:spcBef>
            <a:spcAft>
              <a:spcPct val="35000"/>
            </a:spcAft>
            <a:buNone/>
          </a:pPr>
          <a:r>
            <a:rPr lang="en-GB" sz="3200" kern="1200" dirty="0"/>
            <a:t>Additional principles-based external guidance with worked examples and links to papers or references. Commodity guidance layers move external to code</a:t>
          </a:r>
          <a:endParaRPr lang="en-AU" sz="3200" kern="1200" dirty="0"/>
        </a:p>
      </dsp:txBody>
      <dsp:txXfrm rot="10800000">
        <a:off x="3821787" y="5280155"/>
        <a:ext cx="12146140" cy="1354285"/>
      </dsp:txXfrm>
    </dsp:sp>
    <dsp:sp modelId="{A4763DE8-175E-4CC2-85ED-2491C598FECA}">
      <dsp:nvSpPr>
        <dsp:cNvPr id="0" name=""/>
        <dsp:cNvSpPr/>
      </dsp:nvSpPr>
      <dsp:spPr>
        <a:xfrm>
          <a:off x="2806073" y="5280155"/>
          <a:ext cx="1354285" cy="135428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EA4A74-84AC-47B2-9F0E-EF49A06996E5}">
      <dsp:nvSpPr>
        <dsp:cNvPr id="0" name=""/>
        <dsp:cNvSpPr/>
      </dsp:nvSpPr>
      <dsp:spPr>
        <a:xfrm rot="10800000">
          <a:off x="3483216" y="7038705"/>
          <a:ext cx="12484711" cy="1354285"/>
        </a:xfrm>
        <a:prstGeom prst="homePlate">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7202" tIns="121920" rIns="227584" bIns="121920" numCol="1" spcCol="1270" anchor="ctr" anchorCtr="0">
          <a:noAutofit/>
        </a:bodyPr>
        <a:lstStyle/>
        <a:p>
          <a:pPr marL="0" lvl="0" indent="0" algn="l" defTabSz="1422400">
            <a:lnSpc>
              <a:spcPct val="90000"/>
            </a:lnSpc>
            <a:spcBef>
              <a:spcPct val="0"/>
            </a:spcBef>
            <a:spcAft>
              <a:spcPct val="35000"/>
            </a:spcAft>
            <a:buNone/>
          </a:pPr>
          <a:r>
            <a:rPr lang="en-GB" sz="3200" kern="1200" dirty="0"/>
            <a:t>Potential adoption of CRIRSCO Template Table 1 and Table 2 format allowing guidance by project development stage: Exploration, Resource and Reserve </a:t>
          </a:r>
          <a:endParaRPr lang="en-AU" sz="3200" kern="1200" dirty="0"/>
        </a:p>
      </dsp:txBody>
      <dsp:txXfrm rot="10800000">
        <a:off x="3821787" y="7038705"/>
        <a:ext cx="12146140" cy="1354285"/>
      </dsp:txXfrm>
    </dsp:sp>
    <dsp:sp modelId="{DB469FA6-0DBE-4068-A28E-201DAA7761A9}">
      <dsp:nvSpPr>
        <dsp:cNvPr id="0" name=""/>
        <dsp:cNvSpPr/>
      </dsp:nvSpPr>
      <dsp:spPr>
        <a:xfrm>
          <a:off x="2806073" y="7038705"/>
          <a:ext cx="1354285" cy="135428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C1208A-76BA-4934-A85C-2652305EDE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39A6C1CC-D69D-4A15-B098-500D3C0D06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DF9BC7-27AD-4545-B0A2-0F019DA7632E}" type="datetimeFigureOut">
              <a:rPr lang="en-AU" smtClean="0"/>
              <a:t>25/05/2023</a:t>
            </a:fld>
            <a:endParaRPr lang="en-AU"/>
          </a:p>
        </p:txBody>
      </p:sp>
      <p:sp>
        <p:nvSpPr>
          <p:cNvPr id="4" name="Footer Placeholder 3">
            <a:extLst>
              <a:ext uri="{FF2B5EF4-FFF2-40B4-BE49-F238E27FC236}">
                <a16:creationId xmlns:a16="http://schemas.microsoft.com/office/drawing/2014/main" id="{C3CE36C4-0ACC-49A8-BB2E-E1782F62C9D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70CCD69D-D003-4827-93A4-4D32F83654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198774-8E98-4D67-BD4B-E150816E97D2}" type="slidenum">
              <a:rPr lang="en-AU" smtClean="0"/>
              <a:t>‹#›</a:t>
            </a:fld>
            <a:endParaRPr lang="en-AU"/>
          </a:p>
        </p:txBody>
      </p:sp>
    </p:spTree>
    <p:extLst>
      <p:ext uri="{BB962C8B-B14F-4D97-AF65-F5344CB8AC3E}">
        <p14:creationId xmlns:p14="http://schemas.microsoft.com/office/powerpoint/2010/main" val="73096422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5/25/2023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hf sldNum="0" hdr="0" ftr="0" dt="0"/>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231585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44726"/>
            <a:ext cx="15544800" cy="4775200"/>
          </a:xfrm>
        </p:spPr>
        <p:txBody>
          <a:bodyPr anchor="b"/>
          <a:lstStyle>
            <a:lvl1pPr algn="ctr">
              <a:defRPr sz="12000"/>
            </a:lvl1pPr>
          </a:lstStyle>
          <a:p>
            <a:r>
              <a:rPr lang="en-US"/>
              <a:t>Click to edit Master title style</a:t>
            </a:r>
          </a:p>
        </p:txBody>
      </p:sp>
      <p:sp>
        <p:nvSpPr>
          <p:cNvPr id="3" name="Subtitle 2"/>
          <p:cNvSpPr>
            <a:spLocks noGrp="1"/>
          </p:cNvSpPr>
          <p:nvPr>
            <p:ph type="subTitle" idx="1"/>
          </p:nvPr>
        </p:nvSpPr>
        <p:spPr>
          <a:xfrm>
            <a:off x="2286000" y="7204076"/>
            <a:ext cx="13716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p>
        </p:txBody>
      </p:sp>
      <p:sp>
        <p:nvSpPr>
          <p:cNvPr id="4" name="Date Placeholder 3"/>
          <p:cNvSpPr>
            <a:spLocks noGrp="1"/>
          </p:cNvSpPr>
          <p:nvPr>
            <p:ph type="dt" sz="half" idx="10"/>
          </p:nvPr>
        </p:nvSpPr>
        <p:spPr/>
        <p:txBody>
          <a:bodyPr/>
          <a:lstStyle/>
          <a:p>
            <a:fld id="{695B88A0-72FF-4334-AE55-A0FDC4B7E952}" type="datetime1">
              <a:rPr lang="en-AU" smtClean="0"/>
              <a:t>25/05/2023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17891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AF10C0-0675-4D4C-A730-C7AB0BF5EB21}" type="datetime1">
              <a:rPr lang="en-AU" smtClean="0"/>
              <a:t>25/05/2023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305612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1" y="730250"/>
            <a:ext cx="3943350" cy="116236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57301" y="730250"/>
            <a:ext cx="11601450"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FC1E35-4B48-43DB-9BB3-271162B25AF6}" type="datetime1">
              <a:rPr lang="en-AU" smtClean="0"/>
              <a:t>25/05/2023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490982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5873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294E3-4570-4D97-848B-91966DCDA155}"/>
              </a:ext>
            </a:extLst>
          </p:cNvPr>
          <p:cNvSpPr>
            <a:spLocks noGrp="1"/>
          </p:cNvSpPr>
          <p:nvPr>
            <p:ph type="ctrTitle"/>
          </p:nvPr>
        </p:nvSpPr>
        <p:spPr>
          <a:xfrm>
            <a:off x="2286000" y="2244726"/>
            <a:ext cx="13716000" cy="4775200"/>
          </a:xfrm>
        </p:spPr>
        <p:txBody>
          <a:bodyPr anchor="b"/>
          <a:lstStyle>
            <a:lvl1pPr algn="ctr">
              <a:defRPr sz="9000"/>
            </a:lvl1pPr>
          </a:lstStyle>
          <a:p>
            <a:r>
              <a:rPr lang="en-US"/>
              <a:t>Click to edit Master title style</a:t>
            </a:r>
            <a:endParaRPr lang="en-AU"/>
          </a:p>
        </p:txBody>
      </p:sp>
      <p:sp>
        <p:nvSpPr>
          <p:cNvPr id="3" name="Subtitle 2">
            <a:extLst>
              <a:ext uri="{FF2B5EF4-FFF2-40B4-BE49-F238E27FC236}">
                <a16:creationId xmlns:a16="http://schemas.microsoft.com/office/drawing/2014/main" id="{222D5DBD-5C4E-4D53-B7F8-94890F2B5AAE}"/>
              </a:ext>
            </a:extLst>
          </p:cNvPr>
          <p:cNvSpPr>
            <a:spLocks noGrp="1"/>
          </p:cNvSpPr>
          <p:nvPr>
            <p:ph type="subTitle" idx="1"/>
          </p:nvPr>
        </p:nvSpPr>
        <p:spPr>
          <a:xfrm>
            <a:off x="2286000" y="7204076"/>
            <a:ext cx="13716000" cy="3311524"/>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8A0075C-AFAD-47D1-8499-508C2A112B20}"/>
              </a:ext>
            </a:extLst>
          </p:cNvPr>
          <p:cNvSpPr>
            <a:spLocks noGrp="1"/>
          </p:cNvSpPr>
          <p:nvPr>
            <p:ph type="dt" sz="half" idx="10"/>
          </p:nvPr>
        </p:nvSpPr>
        <p:spPr/>
        <p:txBody>
          <a:bodyPr/>
          <a:lstStyle/>
          <a:p>
            <a:fld id="{695B88A0-72FF-4334-AE55-A0FDC4B7E952}" type="datetime1">
              <a:rPr lang="en-AU" smtClean="0"/>
              <a:t>25/05/2023</a:t>
            </a:fld>
            <a:endParaRPr lang="en-AU"/>
          </a:p>
        </p:txBody>
      </p:sp>
      <p:sp>
        <p:nvSpPr>
          <p:cNvPr id="5" name="Footer Placeholder 4">
            <a:extLst>
              <a:ext uri="{FF2B5EF4-FFF2-40B4-BE49-F238E27FC236}">
                <a16:creationId xmlns:a16="http://schemas.microsoft.com/office/drawing/2014/main" id="{DD419341-CE64-4652-B17A-3EE8C90EC2F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27ABDF7-1DEC-4901-9E75-0DF958C8AAA2}"/>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22783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8C0B0-0D2C-4B30-AC06-30EC429CAB2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7DF577C-D41D-4753-BA49-224BEB37B7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2EDA796-F336-4560-B8CC-D11559553B5A}"/>
              </a:ext>
            </a:extLst>
          </p:cNvPr>
          <p:cNvSpPr>
            <a:spLocks noGrp="1"/>
          </p:cNvSpPr>
          <p:nvPr>
            <p:ph type="dt" sz="half" idx="10"/>
          </p:nvPr>
        </p:nvSpPr>
        <p:spPr/>
        <p:txBody>
          <a:bodyPr/>
          <a:lstStyle/>
          <a:p>
            <a:fld id="{20C5F4A4-FCA8-4ABF-9325-90DAED39DB3D}" type="datetime1">
              <a:rPr lang="en-AU" smtClean="0"/>
              <a:t>25/05/2023</a:t>
            </a:fld>
            <a:endParaRPr lang="en-AU"/>
          </a:p>
        </p:txBody>
      </p:sp>
      <p:sp>
        <p:nvSpPr>
          <p:cNvPr id="5" name="Footer Placeholder 4">
            <a:extLst>
              <a:ext uri="{FF2B5EF4-FFF2-40B4-BE49-F238E27FC236}">
                <a16:creationId xmlns:a16="http://schemas.microsoft.com/office/drawing/2014/main" id="{7D46F80E-BCDE-481D-8701-0C62FB13EE0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AE9ABC-8608-4FB2-8AE9-2AB1080975AD}"/>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218191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105D0-EEB1-46F7-82EF-620C6C86FCAC}"/>
              </a:ext>
            </a:extLst>
          </p:cNvPr>
          <p:cNvSpPr>
            <a:spLocks noGrp="1"/>
          </p:cNvSpPr>
          <p:nvPr>
            <p:ph type="title"/>
          </p:nvPr>
        </p:nvSpPr>
        <p:spPr>
          <a:xfrm>
            <a:off x="1247775" y="3419477"/>
            <a:ext cx="15773400" cy="5705474"/>
          </a:xfrm>
        </p:spPr>
        <p:txBody>
          <a:bodyPr anchor="b"/>
          <a:lstStyle>
            <a:lvl1pPr>
              <a:defRPr sz="9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E842F6B-9260-4094-8765-222CBFB55B69}"/>
              </a:ext>
            </a:extLst>
          </p:cNvPr>
          <p:cNvSpPr>
            <a:spLocks noGrp="1"/>
          </p:cNvSpPr>
          <p:nvPr>
            <p:ph type="body" idx="1"/>
          </p:nvPr>
        </p:nvSpPr>
        <p:spPr>
          <a:xfrm>
            <a:off x="1247775" y="9178927"/>
            <a:ext cx="15773400" cy="3000374"/>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8BCB03-92CE-4A25-8F89-75C254F7BBC1}"/>
              </a:ext>
            </a:extLst>
          </p:cNvPr>
          <p:cNvSpPr>
            <a:spLocks noGrp="1"/>
          </p:cNvSpPr>
          <p:nvPr>
            <p:ph type="dt" sz="half" idx="10"/>
          </p:nvPr>
        </p:nvSpPr>
        <p:spPr/>
        <p:txBody>
          <a:bodyPr/>
          <a:lstStyle/>
          <a:p>
            <a:fld id="{7AF9532F-E531-422E-8AE2-C3F88BF65C1F}" type="datetime1">
              <a:rPr lang="en-AU" smtClean="0"/>
              <a:t>25/05/2023</a:t>
            </a:fld>
            <a:endParaRPr lang="en-AU"/>
          </a:p>
        </p:txBody>
      </p:sp>
      <p:sp>
        <p:nvSpPr>
          <p:cNvPr id="5" name="Footer Placeholder 4">
            <a:extLst>
              <a:ext uri="{FF2B5EF4-FFF2-40B4-BE49-F238E27FC236}">
                <a16:creationId xmlns:a16="http://schemas.microsoft.com/office/drawing/2014/main" id="{48CF518A-D269-4077-BBC0-53A32A58FF1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5A6702B-EE28-4886-8D68-4108494FC29B}"/>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274455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87FEE-7D93-470A-A106-669ECF449E2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8FF23CD-EC80-447E-8F31-ABAA9816EE68}"/>
              </a:ext>
            </a:extLst>
          </p:cNvPr>
          <p:cNvSpPr>
            <a:spLocks noGrp="1"/>
          </p:cNvSpPr>
          <p:nvPr>
            <p:ph sz="half" idx="1"/>
          </p:nvPr>
        </p:nvSpPr>
        <p:spPr>
          <a:xfrm>
            <a:off x="1257300" y="3651250"/>
            <a:ext cx="77724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B758DEE9-46AD-4921-9578-26BBA3ADF146}"/>
              </a:ext>
            </a:extLst>
          </p:cNvPr>
          <p:cNvSpPr>
            <a:spLocks noGrp="1"/>
          </p:cNvSpPr>
          <p:nvPr>
            <p:ph sz="half" idx="2"/>
          </p:nvPr>
        </p:nvSpPr>
        <p:spPr>
          <a:xfrm>
            <a:off x="9258300" y="3651250"/>
            <a:ext cx="77724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0392F05-BE29-4532-9EB2-D527186A6B84}"/>
              </a:ext>
            </a:extLst>
          </p:cNvPr>
          <p:cNvSpPr>
            <a:spLocks noGrp="1"/>
          </p:cNvSpPr>
          <p:nvPr>
            <p:ph type="dt" sz="half" idx="10"/>
          </p:nvPr>
        </p:nvSpPr>
        <p:spPr/>
        <p:txBody>
          <a:bodyPr/>
          <a:lstStyle/>
          <a:p>
            <a:fld id="{B327354E-9A87-48A0-BD19-42299A4490D9}" type="datetime1">
              <a:rPr lang="en-AU" smtClean="0"/>
              <a:t>25/05/2023</a:t>
            </a:fld>
            <a:endParaRPr lang="en-AU"/>
          </a:p>
        </p:txBody>
      </p:sp>
      <p:sp>
        <p:nvSpPr>
          <p:cNvPr id="6" name="Footer Placeholder 5">
            <a:extLst>
              <a:ext uri="{FF2B5EF4-FFF2-40B4-BE49-F238E27FC236}">
                <a16:creationId xmlns:a16="http://schemas.microsoft.com/office/drawing/2014/main" id="{C6C5BD96-ABAB-4399-B0D2-38FCB05397F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3F68E9A-AEFD-4A30-96DB-24AC2C7FF713}"/>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7043009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25F25-7E71-4251-A9E9-6A783C710BEA}"/>
              </a:ext>
            </a:extLst>
          </p:cNvPr>
          <p:cNvSpPr>
            <a:spLocks noGrp="1"/>
          </p:cNvSpPr>
          <p:nvPr>
            <p:ph type="title"/>
          </p:nvPr>
        </p:nvSpPr>
        <p:spPr>
          <a:xfrm>
            <a:off x="1259682" y="730251"/>
            <a:ext cx="15773400" cy="2651126"/>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3B388A1-103E-4DC0-9686-75C290FEDC91}"/>
              </a:ext>
            </a:extLst>
          </p:cNvPr>
          <p:cNvSpPr>
            <a:spLocks noGrp="1"/>
          </p:cNvSpPr>
          <p:nvPr>
            <p:ph type="body" idx="1"/>
          </p:nvPr>
        </p:nvSpPr>
        <p:spPr>
          <a:xfrm>
            <a:off x="1259683" y="3362326"/>
            <a:ext cx="7736681" cy="164782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a:extLst>
              <a:ext uri="{FF2B5EF4-FFF2-40B4-BE49-F238E27FC236}">
                <a16:creationId xmlns:a16="http://schemas.microsoft.com/office/drawing/2014/main" id="{8204AAEA-9957-4149-AA79-D487348D6A64}"/>
              </a:ext>
            </a:extLst>
          </p:cNvPr>
          <p:cNvSpPr>
            <a:spLocks noGrp="1"/>
          </p:cNvSpPr>
          <p:nvPr>
            <p:ph sz="half" idx="2"/>
          </p:nvPr>
        </p:nvSpPr>
        <p:spPr>
          <a:xfrm>
            <a:off x="1259683" y="5010150"/>
            <a:ext cx="7736681"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F303A6C-5C87-4971-BD79-FDEC6EF2693B}"/>
              </a:ext>
            </a:extLst>
          </p:cNvPr>
          <p:cNvSpPr>
            <a:spLocks noGrp="1"/>
          </p:cNvSpPr>
          <p:nvPr>
            <p:ph type="body" sz="quarter" idx="3"/>
          </p:nvPr>
        </p:nvSpPr>
        <p:spPr>
          <a:xfrm>
            <a:off x="9258300" y="3362326"/>
            <a:ext cx="7774782" cy="164782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a:extLst>
              <a:ext uri="{FF2B5EF4-FFF2-40B4-BE49-F238E27FC236}">
                <a16:creationId xmlns:a16="http://schemas.microsoft.com/office/drawing/2014/main" id="{64D585ED-20F8-4234-9C1F-0D0C6D6DE512}"/>
              </a:ext>
            </a:extLst>
          </p:cNvPr>
          <p:cNvSpPr>
            <a:spLocks noGrp="1"/>
          </p:cNvSpPr>
          <p:nvPr>
            <p:ph sz="quarter" idx="4"/>
          </p:nvPr>
        </p:nvSpPr>
        <p:spPr>
          <a:xfrm>
            <a:off x="9258300" y="5010150"/>
            <a:ext cx="7774782"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5155ABD-FE46-4D06-B909-962EAC9AC13B}"/>
              </a:ext>
            </a:extLst>
          </p:cNvPr>
          <p:cNvSpPr>
            <a:spLocks noGrp="1"/>
          </p:cNvSpPr>
          <p:nvPr>
            <p:ph type="dt" sz="half" idx="10"/>
          </p:nvPr>
        </p:nvSpPr>
        <p:spPr/>
        <p:txBody>
          <a:bodyPr/>
          <a:lstStyle/>
          <a:p>
            <a:fld id="{265FAFBB-6AF0-40DD-A8D3-C0DCC96BB4FC}" type="datetime1">
              <a:rPr lang="en-AU" smtClean="0"/>
              <a:t>25/05/2023</a:t>
            </a:fld>
            <a:endParaRPr lang="en-AU"/>
          </a:p>
        </p:txBody>
      </p:sp>
      <p:sp>
        <p:nvSpPr>
          <p:cNvPr id="8" name="Footer Placeholder 7">
            <a:extLst>
              <a:ext uri="{FF2B5EF4-FFF2-40B4-BE49-F238E27FC236}">
                <a16:creationId xmlns:a16="http://schemas.microsoft.com/office/drawing/2014/main" id="{9C6F0D0D-3970-4DE7-ABA0-E43AF02AF62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BE3D284-A2BD-4E30-9E14-A905FA5860C7}"/>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26101173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E388-0105-451E-96BA-80A1E11FDC5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EFC0B68-9C99-49A2-B9A9-C24EA9F5A3CF}"/>
              </a:ext>
            </a:extLst>
          </p:cNvPr>
          <p:cNvSpPr>
            <a:spLocks noGrp="1"/>
          </p:cNvSpPr>
          <p:nvPr>
            <p:ph type="dt" sz="half" idx="10"/>
          </p:nvPr>
        </p:nvSpPr>
        <p:spPr/>
        <p:txBody>
          <a:bodyPr/>
          <a:lstStyle/>
          <a:p>
            <a:fld id="{889930E8-2E9D-4972-AB50-47ACA34ADE29}" type="datetime1">
              <a:rPr lang="en-AU" smtClean="0"/>
              <a:t>25/05/2023</a:t>
            </a:fld>
            <a:endParaRPr lang="en-AU"/>
          </a:p>
        </p:txBody>
      </p:sp>
      <p:sp>
        <p:nvSpPr>
          <p:cNvPr id="4" name="Footer Placeholder 3">
            <a:extLst>
              <a:ext uri="{FF2B5EF4-FFF2-40B4-BE49-F238E27FC236}">
                <a16:creationId xmlns:a16="http://schemas.microsoft.com/office/drawing/2014/main" id="{19F4A93F-F852-4C23-A00C-041F6D788CB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B166AE8-41C2-4A9F-9138-C939A67BA935}"/>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2734854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C5F4A4-FCA8-4ABF-9325-90DAED39DB3D}" type="datetime1">
              <a:rPr lang="en-AU" smtClean="0"/>
              <a:t>25/05/2023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3219052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7ED3E5-425F-44AB-BABF-8BB1D88E9571}"/>
              </a:ext>
            </a:extLst>
          </p:cNvPr>
          <p:cNvSpPr>
            <a:spLocks noGrp="1"/>
          </p:cNvSpPr>
          <p:nvPr>
            <p:ph type="dt" sz="half" idx="10"/>
          </p:nvPr>
        </p:nvSpPr>
        <p:spPr/>
        <p:txBody>
          <a:bodyPr/>
          <a:lstStyle/>
          <a:p>
            <a:fld id="{32EBA047-B39A-4505-B858-F984DC905D05}" type="datetime1">
              <a:rPr lang="en-AU" smtClean="0"/>
              <a:t>25/05/2023</a:t>
            </a:fld>
            <a:endParaRPr lang="en-AU"/>
          </a:p>
        </p:txBody>
      </p:sp>
      <p:sp>
        <p:nvSpPr>
          <p:cNvPr id="3" name="Footer Placeholder 2">
            <a:extLst>
              <a:ext uri="{FF2B5EF4-FFF2-40B4-BE49-F238E27FC236}">
                <a16:creationId xmlns:a16="http://schemas.microsoft.com/office/drawing/2014/main" id="{DAD9FD16-6B78-42DF-95CA-2388F16C5FA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2C81EB0-77D4-4CEE-951C-4606BE1914B8}"/>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3962466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95E7-4A9A-46AD-9AA4-7C906480CF96}"/>
              </a:ext>
            </a:extLst>
          </p:cNvPr>
          <p:cNvSpPr>
            <a:spLocks noGrp="1"/>
          </p:cNvSpPr>
          <p:nvPr>
            <p:ph type="title"/>
          </p:nvPr>
        </p:nvSpPr>
        <p:spPr>
          <a:xfrm>
            <a:off x="1259683" y="914400"/>
            <a:ext cx="5898356" cy="3200400"/>
          </a:xfrm>
        </p:spPr>
        <p:txBody>
          <a:bodyPr anchor="b"/>
          <a:lstStyle>
            <a:lvl1pPr>
              <a:defRPr sz="48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1602EFA-F4CA-4AB8-9B4B-CCC653BEC986}"/>
              </a:ext>
            </a:extLst>
          </p:cNvPr>
          <p:cNvSpPr>
            <a:spLocks noGrp="1"/>
          </p:cNvSpPr>
          <p:nvPr>
            <p:ph idx="1"/>
          </p:nvPr>
        </p:nvSpPr>
        <p:spPr>
          <a:xfrm>
            <a:off x="7774782" y="1974851"/>
            <a:ext cx="9258300" cy="9747250"/>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314E1B1-7EB4-4D95-96CF-E66A9D50166A}"/>
              </a:ext>
            </a:extLst>
          </p:cNvPr>
          <p:cNvSpPr>
            <a:spLocks noGrp="1"/>
          </p:cNvSpPr>
          <p:nvPr>
            <p:ph type="body" sz="half" idx="2"/>
          </p:nvPr>
        </p:nvSpPr>
        <p:spPr>
          <a:xfrm>
            <a:off x="1259683" y="4114800"/>
            <a:ext cx="5898356" cy="7623176"/>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a:extLst>
              <a:ext uri="{FF2B5EF4-FFF2-40B4-BE49-F238E27FC236}">
                <a16:creationId xmlns:a16="http://schemas.microsoft.com/office/drawing/2014/main" id="{9D92C3CD-5507-470B-A5DF-2B523FE43537}"/>
              </a:ext>
            </a:extLst>
          </p:cNvPr>
          <p:cNvSpPr>
            <a:spLocks noGrp="1"/>
          </p:cNvSpPr>
          <p:nvPr>
            <p:ph type="dt" sz="half" idx="10"/>
          </p:nvPr>
        </p:nvSpPr>
        <p:spPr/>
        <p:txBody>
          <a:bodyPr/>
          <a:lstStyle/>
          <a:p>
            <a:fld id="{5A1BF6B1-CBC7-48B1-AF01-03ACAC63E1FA}" type="datetime1">
              <a:rPr lang="en-AU" smtClean="0"/>
              <a:t>25/05/2023</a:t>
            </a:fld>
            <a:endParaRPr lang="en-AU"/>
          </a:p>
        </p:txBody>
      </p:sp>
      <p:sp>
        <p:nvSpPr>
          <p:cNvPr id="6" name="Footer Placeholder 5">
            <a:extLst>
              <a:ext uri="{FF2B5EF4-FFF2-40B4-BE49-F238E27FC236}">
                <a16:creationId xmlns:a16="http://schemas.microsoft.com/office/drawing/2014/main" id="{915D0BE1-E330-4BCA-BF43-4FA59BCABC3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07F459-6D37-4704-9E34-51E22CCB4246}"/>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8598211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BB33-7F38-426B-9154-C7099F94DA19}"/>
              </a:ext>
            </a:extLst>
          </p:cNvPr>
          <p:cNvSpPr>
            <a:spLocks noGrp="1"/>
          </p:cNvSpPr>
          <p:nvPr>
            <p:ph type="title"/>
          </p:nvPr>
        </p:nvSpPr>
        <p:spPr>
          <a:xfrm>
            <a:off x="1259683" y="914400"/>
            <a:ext cx="5898356" cy="3200400"/>
          </a:xfrm>
        </p:spPr>
        <p:txBody>
          <a:bodyPr anchor="b"/>
          <a:lstStyle>
            <a:lvl1pPr>
              <a:defRPr sz="48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5FB9EB0-5E89-4ACF-AE66-DAC3558E2428}"/>
              </a:ext>
            </a:extLst>
          </p:cNvPr>
          <p:cNvSpPr>
            <a:spLocks noGrp="1"/>
          </p:cNvSpPr>
          <p:nvPr>
            <p:ph type="pic" idx="1"/>
          </p:nvPr>
        </p:nvSpPr>
        <p:spPr>
          <a:xfrm>
            <a:off x="7774782" y="1974851"/>
            <a:ext cx="9258300" cy="9747250"/>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en-AU"/>
          </a:p>
        </p:txBody>
      </p:sp>
      <p:sp>
        <p:nvSpPr>
          <p:cNvPr id="4" name="Text Placeholder 3">
            <a:extLst>
              <a:ext uri="{FF2B5EF4-FFF2-40B4-BE49-F238E27FC236}">
                <a16:creationId xmlns:a16="http://schemas.microsoft.com/office/drawing/2014/main" id="{4907512C-B172-45A7-B9FC-0EA815634297}"/>
              </a:ext>
            </a:extLst>
          </p:cNvPr>
          <p:cNvSpPr>
            <a:spLocks noGrp="1"/>
          </p:cNvSpPr>
          <p:nvPr>
            <p:ph type="body" sz="half" idx="2"/>
          </p:nvPr>
        </p:nvSpPr>
        <p:spPr>
          <a:xfrm>
            <a:off x="1259683" y="4114800"/>
            <a:ext cx="5898356" cy="7623176"/>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a:extLst>
              <a:ext uri="{FF2B5EF4-FFF2-40B4-BE49-F238E27FC236}">
                <a16:creationId xmlns:a16="http://schemas.microsoft.com/office/drawing/2014/main" id="{8D2B88FB-14E3-444A-B9CD-8F26CB3A938D}"/>
              </a:ext>
            </a:extLst>
          </p:cNvPr>
          <p:cNvSpPr>
            <a:spLocks noGrp="1"/>
          </p:cNvSpPr>
          <p:nvPr>
            <p:ph type="dt" sz="half" idx="10"/>
          </p:nvPr>
        </p:nvSpPr>
        <p:spPr/>
        <p:txBody>
          <a:bodyPr/>
          <a:lstStyle/>
          <a:p>
            <a:fld id="{27D378B9-5F5F-4BC6-AF7C-19CD6429E3D5}" type="datetime1">
              <a:rPr lang="en-AU" smtClean="0"/>
              <a:t>25/05/2023</a:t>
            </a:fld>
            <a:endParaRPr lang="en-AU"/>
          </a:p>
        </p:txBody>
      </p:sp>
      <p:sp>
        <p:nvSpPr>
          <p:cNvPr id="6" name="Footer Placeholder 5">
            <a:extLst>
              <a:ext uri="{FF2B5EF4-FFF2-40B4-BE49-F238E27FC236}">
                <a16:creationId xmlns:a16="http://schemas.microsoft.com/office/drawing/2014/main" id="{783552A7-F010-43C6-8895-ECD8CE1036C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BDE2D04-15A2-4D76-A5F6-CAD9A93621B8}"/>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4029933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99B91-D38B-474F-9679-1DDBB905D64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E2DFCF4-431B-4663-96EF-9182573917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47B9AD1-BD8E-400E-BF51-D529B48013DA}"/>
              </a:ext>
            </a:extLst>
          </p:cNvPr>
          <p:cNvSpPr>
            <a:spLocks noGrp="1"/>
          </p:cNvSpPr>
          <p:nvPr>
            <p:ph type="dt" sz="half" idx="10"/>
          </p:nvPr>
        </p:nvSpPr>
        <p:spPr/>
        <p:txBody>
          <a:bodyPr/>
          <a:lstStyle/>
          <a:p>
            <a:fld id="{22AF10C0-0675-4D4C-A730-C7AB0BF5EB21}" type="datetime1">
              <a:rPr lang="en-AU" smtClean="0"/>
              <a:t>25/05/2023</a:t>
            </a:fld>
            <a:endParaRPr lang="en-AU"/>
          </a:p>
        </p:txBody>
      </p:sp>
      <p:sp>
        <p:nvSpPr>
          <p:cNvPr id="5" name="Footer Placeholder 4">
            <a:extLst>
              <a:ext uri="{FF2B5EF4-FFF2-40B4-BE49-F238E27FC236}">
                <a16:creationId xmlns:a16="http://schemas.microsoft.com/office/drawing/2014/main" id="{AB1F58AB-C43C-4E83-BE0F-2539E5970BB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586074-1E42-4437-8B57-5734BA99A55A}"/>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2447624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3BEC-1C8F-43F1-AA4D-5EFAA47F11B5}"/>
              </a:ext>
            </a:extLst>
          </p:cNvPr>
          <p:cNvSpPr>
            <a:spLocks noGrp="1"/>
          </p:cNvSpPr>
          <p:nvPr>
            <p:ph type="title" orient="vert"/>
          </p:nvPr>
        </p:nvSpPr>
        <p:spPr>
          <a:xfrm>
            <a:off x="13087350" y="730250"/>
            <a:ext cx="3943350" cy="11623676"/>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549AF22-15DA-4527-AC92-C31465D48313}"/>
              </a:ext>
            </a:extLst>
          </p:cNvPr>
          <p:cNvSpPr>
            <a:spLocks noGrp="1"/>
          </p:cNvSpPr>
          <p:nvPr>
            <p:ph type="body" orient="vert" idx="1"/>
          </p:nvPr>
        </p:nvSpPr>
        <p:spPr>
          <a:xfrm>
            <a:off x="1257300" y="730250"/>
            <a:ext cx="11601450"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38A2A1-4446-4A61-88A4-0245AA394B5C}"/>
              </a:ext>
            </a:extLst>
          </p:cNvPr>
          <p:cNvSpPr>
            <a:spLocks noGrp="1"/>
          </p:cNvSpPr>
          <p:nvPr>
            <p:ph type="dt" sz="half" idx="10"/>
          </p:nvPr>
        </p:nvSpPr>
        <p:spPr/>
        <p:txBody>
          <a:bodyPr/>
          <a:lstStyle/>
          <a:p>
            <a:fld id="{84FC1E35-4B48-43DB-9BB3-271162B25AF6}" type="datetime1">
              <a:rPr lang="en-AU" smtClean="0"/>
              <a:t>25/05/2023</a:t>
            </a:fld>
            <a:endParaRPr lang="en-AU"/>
          </a:p>
        </p:txBody>
      </p:sp>
      <p:sp>
        <p:nvSpPr>
          <p:cNvPr id="5" name="Footer Placeholder 4">
            <a:extLst>
              <a:ext uri="{FF2B5EF4-FFF2-40B4-BE49-F238E27FC236}">
                <a16:creationId xmlns:a16="http://schemas.microsoft.com/office/drawing/2014/main" id="{5C9E3258-E576-4111-9A24-7316D994A2F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0E5F10-FCA1-464E-84CF-7DBB365DD169}"/>
              </a:ext>
            </a:extLst>
          </p:cNvPr>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9590850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1040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6" y="3419479"/>
            <a:ext cx="15773400" cy="5705474"/>
          </a:xfrm>
        </p:spPr>
        <p:txBody>
          <a:bodyPr anchor="b"/>
          <a:lstStyle>
            <a:lvl1pPr>
              <a:defRPr sz="12000"/>
            </a:lvl1pPr>
          </a:lstStyle>
          <a:p>
            <a:r>
              <a:rPr lang="en-US"/>
              <a:t>Click to edit Master title style</a:t>
            </a:r>
          </a:p>
        </p:txBody>
      </p:sp>
      <p:sp>
        <p:nvSpPr>
          <p:cNvPr id="3" name="Text Placeholder 2"/>
          <p:cNvSpPr>
            <a:spLocks noGrp="1"/>
          </p:cNvSpPr>
          <p:nvPr>
            <p:ph type="body" idx="1"/>
          </p:nvPr>
        </p:nvSpPr>
        <p:spPr>
          <a:xfrm>
            <a:off x="1247776" y="9178929"/>
            <a:ext cx="15773400" cy="3000374"/>
          </a:xfrm>
        </p:spPr>
        <p:txBody>
          <a:bodyPr/>
          <a:lstStyle>
            <a:lvl1pPr marL="0" indent="0">
              <a:buNone/>
              <a:defRPr sz="4800">
                <a:solidFill>
                  <a:schemeClr val="tx1"/>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F9532F-E531-422E-8AE2-C3F88BF65C1F}" type="datetime1">
              <a:rPr lang="en-AU" smtClean="0"/>
              <a:t>25/05/2023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266590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57300" y="3651250"/>
            <a:ext cx="77724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258300" y="3651250"/>
            <a:ext cx="77724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27354E-9A87-48A0-BD19-42299A4490D9}" type="datetime1">
              <a:rPr lang="en-AU" smtClean="0"/>
              <a:t>25/05/2023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31476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730253"/>
            <a:ext cx="15773400" cy="2651126"/>
          </a:xfrm>
        </p:spPr>
        <p:txBody>
          <a:bodyPr/>
          <a:lstStyle/>
          <a:p>
            <a:r>
              <a:rPr lang="en-US"/>
              <a:t>Click to edit Master title style</a:t>
            </a:r>
          </a:p>
        </p:txBody>
      </p:sp>
      <p:sp>
        <p:nvSpPr>
          <p:cNvPr id="3" name="Text Placeholder 2"/>
          <p:cNvSpPr>
            <a:spLocks noGrp="1"/>
          </p:cNvSpPr>
          <p:nvPr>
            <p:ph type="body" idx="1"/>
          </p:nvPr>
        </p:nvSpPr>
        <p:spPr>
          <a:xfrm>
            <a:off x="1259684" y="3362326"/>
            <a:ext cx="7736680"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259684" y="5010150"/>
            <a:ext cx="7736680"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258301" y="3362326"/>
            <a:ext cx="7774782"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9258301" y="5010150"/>
            <a:ext cx="7774782"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5FAFBB-6AF0-40DD-A8D3-C0DCC96BB4FC}" type="datetime1">
              <a:rPr lang="en-AU" smtClean="0"/>
              <a:t>25/05/2023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17619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9930E8-2E9D-4972-AB50-47ACA34ADE29}" type="datetime1">
              <a:rPr lang="en-AU" smtClean="0"/>
              <a:t>25/05/2023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38745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BA047-B39A-4505-B858-F984DC905D05}" type="datetime1">
              <a:rPr lang="en-AU" smtClean="0"/>
              <a:t>25/05/2023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76625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14400"/>
            <a:ext cx="5898356" cy="3200400"/>
          </a:xfrm>
        </p:spPr>
        <p:txBody>
          <a:bodyPr anchor="b"/>
          <a:lstStyle>
            <a:lvl1pPr>
              <a:defRPr sz="6400"/>
            </a:lvl1pPr>
          </a:lstStyle>
          <a:p>
            <a:r>
              <a:rPr lang="en-US"/>
              <a:t>Click to edit Master title style</a:t>
            </a:r>
          </a:p>
        </p:txBody>
      </p:sp>
      <p:sp>
        <p:nvSpPr>
          <p:cNvPr id="3" name="Content Placeholder 2"/>
          <p:cNvSpPr>
            <a:spLocks noGrp="1"/>
          </p:cNvSpPr>
          <p:nvPr>
            <p:ph idx="1"/>
          </p:nvPr>
        </p:nvSpPr>
        <p:spPr>
          <a:xfrm>
            <a:off x="7774782" y="1974853"/>
            <a:ext cx="92583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59682" y="4114800"/>
            <a:ext cx="5898356"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5A1BF6B1-CBC7-48B1-AF01-03ACAC63E1FA}" type="datetime1">
              <a:rPr lang="en-AU" smtClean="0"/>
              <a:t>25/05/2023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33347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14400"/>
            <a:ext cx="5898356" cy="3200400"/>
          </a:xfrm>
        </p:spPr>
        <p:txBody>
          <a:bodyPr anchor="b"/>
          <a:lstStyle>
            <a:lvl1pPr>
              <a:defRPr sz="6400"/>
            </a:lvl1pPr>
          </a:lstStyle>
          <a:p>
            <a:r>
              <a:rPr lang="en-US"/>
              <a:t>Click to edit Master title style</a:t>
            </a:r>
          </a:p>
        </p:txBody>
      </p:sp>
      <p:sp>
        <p:nvSpPr>
          <p:cNvPr id="3" name="Picture Placeholder 2"/>
          <p:cNvSpPr>
            <a:spLocks noGrp="1" noChangeAspect="1"/>
          </p:cNvSpPr>
          <p:nvPr>
            <p:ph type="pic" idx="1"/>
          </p:nvPr>
        </p:nvSpPr>
        <p:spPr>
          <a:xfrm>
            <a:off x="7774782" y="1974853"/>
            <a:ext cx="9258300"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p>
        </p:txBody>
      </p:sp>
      <p:sp>
        <p:nvSpPr>
          <p:cNvPr id="4" name="Text Placeholder 3"/>
          <p:cNvSpPr>
            <a:spLocks noGrp="1"/>
          </p:cNvSpPr>
          <p:nvPr>
            <p:ph type="body" sz="half" idx="2"/>
          </p:nvPr>
        </p:nvSpPr>
        <p:spPr>
          <a:xfrm>
            <a:off x="1259682" y="4114800"/>
            <a:ext cx="5898356"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27D378B9-5F5F-4BC6-AF7C-19CD6429E3D5}" type="datetime1">
              <a:rPr lang="en-AU" smtClean="0"/>
              <a:t>25/05/2023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32D217-35F4-4CCA-AC50-CBDFA2C23981}" type="slidenum">
              <a:rPr lang="en-AU" smtClean="0"/>
              <a:t>‹#›</a:t>
            </a:fld>
            <a:endParaRPr lang="en-AU"/>
          </a:p>
        </p:txBody>
      </p:sp>
    </p:spTree>
    <p:extLst>
      <p:ext uri="{BB962C8B-B14F-4D97-AF65-F5344CB8AC3E}">
        <p14:creationId xmlns:p14="http://schemas.microsoft.com/office/powerpoint/2010/main" val="182351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730253"/>
            <a:ext cx="15773400"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57300" y="3651250"/>
            <a:ext cx="1577340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57300" y="12712703"/>
            <a:ext cx="41148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E664D4D0-CB42-43C9-8FE2-8C198DE560E1}" type="datetime1">
              <a:rPr lang="en-AU" smtClean="0"/>
              <a:t>25/05/2023</a:t>
            </a:fld>
            <a:endParaRPr lang="en-AU"/>
          </a:p>
        </p:txBody>
      </p:sp>
      <p:sp>
        <p:nvSpPr>
          <p:cNvPr id="5" name="Footer Placeholder 4"/>
          <p:cNvSpPr>
            <a:spLocks noGrp="1"/>
          </p:cNvSpPr>
          <p:nvPr>
            <p:ph type="ftr" sz="quarter" idx="3"/>
          </p:nvPr>
        </p:nvSpPr>
        <p:spPr>
          <a:xfrm>
            <a:off x="6057900" y="12712703"/>
            <a:ext cx="61722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2915900" y="12712703"/>
            <a:ext cx="41148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9532D217-35F4-4CCA-AC50-CBDFA2C23981}" type="slidenum">
              <a:rPr lang="en-AU" smtClean="0"/>
              <a:t>‹#›</a:t>
            </a:fld>
            <a:endParaRPr lang="en-AU"/>
          </a:p>
        </p:txBody>
      </p:sp>
      <p:sp>
        <p:nvSpPr>
          <p:cNvPr id="7" name="Oval 6">
            <a:extLst>
              <a:ext uri="{FF2B5EF4-FFF2-40B4-BE49-F238E27FC236}">
                <a16:creationId xmlns:a16="http://schemas.microsoft.com/office/drawing/2014/main" id="{3E42C03F-7679-4046-B527-FEF72F6FA0F2}"/>
              </a:ext>
            </a:extLst>
          </p:cNvPr>
          <p:cNvSpPr/>
          <p:nvPr userDrawn="1"/>
        </p:nvSpPr>
        <p:spPr>
          <a:xfrm>
            <a:off x="16500192" y="676944"/>
            <a:ext cx="697135" cy="929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a:extLst>
              <a:ext uri="{FF2B5EF4-FFF2-40B4-BE49-F238E27FC236}">
                <a16:creationId xmlns:a16="http://schemas.microsoft.com/office/drawing/2014/main" id="{6C603F42-B3FD-4B4D-9E2C-0C0E4ED0981F}"/>
              </a:ext>
            </a:extLst>
          </p:cNvPr>
          <p:cNvSpPr txBox="1"/>
          <p:nvPr userDrawn="1"/>
        </p:nvSpPr>
        <p:spPr>
          <a:xfrm>
            <a:off x="16564003" y="762000"/>
            <a:ext cx="583082" cy="777240"/>
          </a:xfrm>
          <a:prstGeom prst="ellipse">
            <a:avLst/>
          </a:prstGeom>
          <a:noFill/>
        </p:spPr>
        <p:txBody>
          <a:bodyPr wrap="square" lIns="0" tIns="0" rIns="0" bIns="0" rtlCol="0" anchor="ctr">
            <a:noAutofit/>
          </a:bodyPr>
          <a:lstStyle/>
          <a:p>
            <a:pPr algn="ctr"/>
            <a:fld id="{C2130A1F-96FE-9345-9E91-FD9BE4197128}" type="slidenum">
              <a:rPr lang="en-US" sz="1800" b="0" i="0" spc="0" smtClean="0">
                <a:solidFill>
                  <a:schemeClr val="bg1"/>
                </a:solidFill>
                <a:latin typeface="Poppins Medium" pitchFamily="2" charset="77"/>
                <a:cs typeface="Poppins Medium" pitchFamily="2" charset="77"/>
              </a:rPr>
              <a:pPr algn="ctr"/>
              <a:t>‹#›</a:t>
            </a:fld>
            <a:endParaRPr lang="en-US" sz="2100" b="0" i="0" spc="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125338041"/>
      </p:ext>
    </p:extLst>
  </p:cSld>
  <p:clrMap bg1="lt1" tx1="dk1" bg2="lt2" tx2="dk2" accent1="accent1" accent2="accent2" accent3="accent3" accent4="accent4" accent5="accent5" accent6="accent6" hlink="hlink" folHlink="folHlink"/>
  <p:sldLayoutIdLst>
    <p:sldLayoutId id="2147484240" r:id="rId1"/>
    <p:sldLayoutId id="2147484241" r:id="rId2"/>
    <p:sldLayoutId id="2147484242" r:id="rId3"/>
    <p:sldLayoutId id="2147484243" r:id="rId4"/>
    <p:sldLayoutId id="2147484244" r:id="rId5"/>
    <p:sldLayoutId id="2147484245" r:id="rId6"/>
    <p:sldLayoutId id="2147484246" r:id="rId7"/>
    <p:sldLayoutId id="2147484247" r:id="rId8"/>
    <p:sldLayoutId id="2147484248" r:id="rId9"/>
    <p:sldLayoutId id="2147484249" r:id="rId10"/>
    <p:sldLayoutId id="2147484250" r:id="rId11"/>
    <p:sldLayoutId id="2147484251" r:id="rId12"/>
    <p:sldLayoutId id="2147483977" r:id="rId13"/>
  </p:sldLayoutIdLst>
  <p:hf sldNum="0"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E0106-4D72-457A-BC9C-7F8AAA278B56}"/>
              </a:ext>
            </a:extLst>
          </p:cNvPr>
          <p:cNvSpPr>
            <a:spLocks noGrp="1"/>
          </p:cNvSpPr>
          <p:nvPr>
            <p:ph type="title"/>
          </p:nvPr>
        </p:nvSpPr>
        <p:spPr>
          <a:xfrm>
            <a:off x="1257300" y="730251"/>
            <a:ext cx="15773400" cy="2651126"/>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4D41A91-E790-4B06-863D-4A6D5912BC91}"/>
              </a:ext>
            </a:extLst>
          </p:cNvPr>
          <p:cNvSpPr>
            <a:spLocks noGrp="1"/>
          </p:cNvSpPr>
          <p:nvPr>
            <p:ph type="body" idx="1"/>
          </p:nvPr>
        </p:nvSpPr>
        <p:spPr>
          <a:xfrm>
            <a:off x="1257300" y="3651250"/>
            <a:ext cx="1577340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3AFE118-3580-406A-8A15-16900DBA8492}"/>
              </a:ext>
            </a:extLst>
          </p:cNvPr>
          <p:cNvSpPr>
            <a:spLocks noGrp="1"/>
          </p:cNvSpPr>
          <p:nvPr>
            <p:ph type="dt" sz="half" idx="2"/>
          </p:nvPr>
        </p:nvSpPr>
        <p:spPr>
          <a:xfrm>
            <a:off x="1257300" y="12712701"/>
            <a:ext cx="4114800" cy="730250"/>
          </a:xfrm>
          <a:prstGeom prst="rect">
            <a:avLst/>
          </a:prstGeom>
        </p:spPr>
        <p:txBody>
          <a:bodyPr vert="horz" lIns="91440" tIns="45720" rIns="91440" bIns="45720" rtlCol="0" anchor="ctr"/>
          <a:lstStyle>
            <a:lvl1pPr algn="l">
              <a:defRPr sz="1800">
                <a:solidFill>
                  <a:schemeClr val="tx1">
                    <a:tint val="75000"/>
                  </a:schemeClr>
                </a:solidFill>
              </a:defRPr>
            </a:lvl1pPr>
          </a:lstStyle>
          <a:p>
            <a:fld id="{E664D4D0-CB42-43C9-8FE2-8C198DE560E1}" type="datetime1">
              <a:rPr lang="en-AU" smtClean="0"/>
              <a:t>25/05/2023</a:t>
            </a:fld>
            <a:endParaRPr lang="en-AU"/>
          </a:p>
        </p:txBody>
      </p:sp>
      <p:sp>
        <p:nvSpPr>
          <p:cNvPr id="5" name="Footer Placeholder 4">
            <a:extLst>
              <a:ext uri="{FF2B5EF4-FFF2-40B4-BE49-F238E27FC236}">
                <a16:creationId xmlns:a16="http://schemas.microsoft.com/office/drawing/2014/main" id="{5FD126A2-37C7-4764-BD95-47882087CEAC}"/>
              </a:ext>
            </a:extLst>
          </p:cNvPr>
          <p:cNvSpPr>
            <a:spLocks noGrp="1"/>
          </p:cNvSpPr>
          <p:nvPr>
            <p:ph type="ftr" sz="quarter" idx="3"/>
          </p:nvPr>
        </p:nvSpPr>
        <p:spPr>
          <a:xfrm>
            <a:off x="6057900" y="12712701"/>
            <a:ext cx="6172200" cy="730250"/>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59368BB-4E75-4521-8403-C2FE1A11C10E}"/>
              </a:ext>
            </a:extLst>
          </p:cNvPr>
          <p:cNvSpPr>
            <a:spLocks noGrp="1"/>
          </p:cNvSpPr>
          <p:nvPr>
            <p:ph type="sldNum" sz="quarter" idx="4"/>
          </p:nvPr>
        </p:nvSpPr>
        <p:spPr>
          <a:xfrm>
            <a:off x="12915900" y="12712701"/>
            <a:ext cx="4114800" cy="730250"/>
          </a:xfrm>
          <a:prstGeom prst="rect">
            <a:avLst/>
          </a:prstGeom>
        </p:spPr>
        <p:txBody>
          <a:bodyPr vert="horz" lIns="91440" tIns="45720" rIns="91440" bIns="45720" rtlCol="0" anchor="ctr"/>
          <a:lstStyle>
            <a:lvl1pPr algn="r">
              <a:defRPr sz="1800">
                <a:solidFill>
                  <a:schemeClr val="tx1">
                    <a:tint val="75000"/>
                  </a:schemeClr>
                </a:solidFill>
              </a:defRPr>
            </a:lvl1pPr>
          </a:lstStyle>
          <a:p>
            <a:fld id="{9532D217-35F4-4CCA-AC50-CBDFA2C23981}" type="slidenum">
              <a:rPr lang="en-AU" smtClean="0"/>
              <a:t>‹#›</a:t>
            </a:fld>
            <a:endParaRPr lang="en-AU"/>
          </a:p>
        </p:txBody>
      </p:sp>
      <p:sp>
        <p:nvSpPr>
          <p:cNvPr id="7" name="Oval 6">
            <a:extLst>
              <a:ext uri="{FF2B5EF4-FFF2-40B4-BE49-F238E27FC236}">
                <a16:creationId xmlns:a16="http://schemas.microsoft.com/office/drawing/2014/main" id="{38ECEFC2-4FB9-4F15-BA24-B8C227C6157F}"/>
              </a:ext>
            </a:extLst>
          </p:cNvPr>
          <p:cNvSpPr/>
          <p:nvPr userDrawn="1"/>
        </p:nvSpPr>
        <p:spPr>
          <a:xfrm>
            <a:off x="16500192" y="676944"/>
            <a:ext cx="697135" cy="929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TextBox 7">
            <a:extLst>
              <a:ext uri="{FF2B5EF4-FFF2-40B4-BE49-F238E27FC236}">
                <a16:creationId xmlns:a16="http://schemas.microsoft.com/office/drawing/2014/main" id="{35B12DDE-91C4-41D1-B526-A838257DA59A}"/>
              </a:ext>
            </a:extLst>
          </p:cNvPr>
          <p:cNvSpPr txBox="1"/>
          <p:nvPr userDrawn="1"/>
        </p:nvSpPr>
        <p:spPr>
          <a:xfrm>
            <a:off x="16564003" y="762000"/>
            <a:ext cx="583082" cy="777240"/>
          </a:xfrm>
          <a:prstGeom prst="ellipse">
            <a:avLst/>
          </a:prstGeom>
          <a:noFill/>
        </p:spPr>
        <p:txBody>
          <a:bodyPr wrap="square" lIns="0" tIns="0" rIns="0" bIns="0" rtlCol="0" anchor="ctr">
            <a:noAutofit/>
          </a:bodyPr>
          <a:lstStyle/>
          <a:p>
            <a:pPr algn="ctr"/>
            <a:fld id="{C2130A1F-96FE-9345-9E91-FD9BE4197128}" type="slidenum">
              <a:rPr lang="en-US" sz="1800" b="0" i="0" spc="0" smtClean="0">
                <a:solidFill>
                  <a:schemeClr val="bg1"/>
                </a:solidFill>
                <a:latin typeface="Poppins Medium" pitchFamily="2" charset="77"/>
                <a:cs typeface="Poppins Medium" pitchFamily="2" charset="77"/>
              </a:rPr>
              <a:pPr algn="ctr"/>
              <a:t>‹#›</a:t>
            </a:fld>
            <a:endParaRPr lang="en-US" sz="2100" b="0" i="0" spc="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65848912"/>
      </p:ext>
    </p:extLst>
  </p:cSld>
  <p:clrMap bg1="lt1" tx1="dk1" bg2="lt2" tx2="dk2" accent1="accent1" accent2="accent2" accent3="accent3" accent4="accent4" accent5="accent5" accent6="accent6" hlink="hlink" folHlink="folHlink"/>
  <p:sldLayoutIdLst>
    <p:sldLayoutId id="2147484253" r:id="rId1"/>
    <p:sldLayoutId id="2147484254" r:id="rId2"/>
    <p:sldLayoutId id="2147484255" r:id="rId3"/>
    <p:sldLayoutId id="2147484256" r:id="rId4"/>
    <p:sldLayoutId id="2147484257" r:id="rId5"/>
    <p:sldLayoutId id="2147484258" r:id="rId6"/>
    <p:sldLayoutId id="2147484259" r:id="rId7"/>
    <p:sldLayoutId id="2147484260" r:id="rId8"/>
    <p:sldLayoutId id="2147484261" r:id="rId9"/>
    <p:sldLayoutId id="2147484262" r:id="rId10"/>
    <p:sldLayoutId id="2147484263" r:id="rId11"/>
    <p:sldLayoutId id="2147484264" r:id="rId12"/>
    <p:sldLayoutId id="2147484265" r:id="rId13"/>
  </p:sldLayoutIdLst>
  <p:hf sldNum="0" hdr="0" ftr="0" dt="0"/>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3" Type="http://schemas.openxmlformats.org/officeDocument/2006/relationships/diagramLayout" Target="../diagrams/layout1.xml"/><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11" Type="http://schemas.openxmlformats.org/officeDocument/2006/relationships/image" Target="../media/image17.png"/><Relationship Id="rId5" Type="http://schemas.openxmlformats.org/officeDocument/2006/relationships/diagramColors" Target="../diagrams/colors1.xml"/><Relationship Id="rId10" Type="http://schemas.openxmlformats.org/officeDocument/2006/relationships/image" Target="../media/image16.svg"/><Relationship Id="rId4" Type="http://schemas.openxmlformats.org/officeDocument/2006/relationships/diagramQuickStyle" Target="../diagrams/quickStyle1.xml"/><Relationship Id="rId9" Type="http://schemas.openxmlformats.org/officeDocument/2006/relationships/image" Target="../media/image15.png"/><Relationship Id="rId14" Type="http://schemas.openxmlformats.org/officeDocument/2006/relationships/image" Target="../media/image20.sv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16.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2.png"/><Relationship Id="rId3" Type="http://schemas.openxmlformats.org/officeDocument/2006/relationships/diagramLayout" Target="../diagrams/layout2.xml"/><Relationship Id="rId7" Type="http://schemas.openxmlformats.org/officeDocument/2006/relationships/image" Target="../media/image26.png"/><Relationship Id="rId12" Type="http://schemas.openxmlformats.org/officeDocument/2006/relationships/image" Target="../media/image31.svg"/><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11" Type="http://schemas.openxmlformats.org/officeDocument/2006/relationships/image" Target="../media/image30.png"/><Relationship Id="rId5" Type="http://schemas.openxmlformats.org/officeDocument/2006/relationships/diagramColors" Target="../diagrams/colors2.xml"/><Relationship Id="rId10" Type="http://schemas.openxmlformats.org/officeDocument/2006/relationships/image" Target="../media/image29.svg"/><Relationship Id="rId4" Type="http://schemas.openxmlformats.org/officeDocument/2006/relationships/diagramQuickStyle" Target="../diagrams/quickStyle2.xml"/><Relationship Id="rId9" Type="http://schemas.openxmlformats.org/officeDocument/2006/relationships/image" Target="../media/image28.png"/><Relationship Id="rId14" Type="http://schemas.openxmlformats.org/officeDocument/2006/relationships/image" Target="../media/image33.svg"/></Relationships>
</file>

<file path=ppt/slides/_rels/slide17.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diagramLayout" Target="../diagrams/layout3.xml"/><Relationship Id="rId7" Type="http://schemas.openxmlformats.org/officeDocument/2006/relationships/image" Target="../media/image34.pn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37.svg"/><Relationship Id="rId4" Type="http://schemas.openxmlformats.org/officeDocument/2006/relationships/diagramQuickStyle" Target="../diagrams/quickStyle3.xml"/><Relationship Id="rId9" Type="http://schemas.openxmlformats.org/officeDocument/2006/relationships/image" Target="../media/image36.pn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34.png"/><Relationship Id="rId3" Type="http://schemas.openxmlformats.org/officeDocument/2006/relationships/diagramLayout" Target="../diagrams/layout5.xml"/><Relationship Id="rId7" Type="http://schemas.openxmlformats.org/officeDocument/2006/relationships/image" Target="../media/image38.png"/><Relationship Id="rId12" Type="http://schemas.openxmlformats.org/officeDocument/2006/relationships/image" Target="../media/image43.svg"/><Relationship Id="rId2" Type="http://schemas.openxmlformats.org/officeDocument/2006/relationships/diagramData" Target="../diagrams/data5.xml"/><Relationship Id="rId16" Type="http://schemas.openxmlformats.org/officeDocument/2006/relationships/image" Target="../media/image37.svg"/><Relationship Id="rId1" Type="http://schemas.openxmlformats.org/officeDocument/2006/relationships/slideLayout" Target="../slideLayouts/slideLayout12.xml"/><Relationship Id="rId6" Type="http://schemas.microsoft.com/office/2007/relationships/diagramDrawing" Target="../diagrams/drawing5.xml"/><Relationship Id="rId11" Type="http://schemas.openxmlformats.org/officeDocument/2006/relationships/image" Target="../media/image42.png"/><Relationship Id="rId5" Type="http://schemas.openxmlformats.org/officeDocument/2006/relationships/diagramColors" Target="../diagrams/colors5.xml"/><Relationship Id="rId15" Type="http://schemas.openxmlformats.org/officeDocument/2006/relationships/image" Target="../media/image36.png"/><Relationship Id="rId10" Type="http://schemas.openxmlformats.org/officeDocument/2006/relationships/image" Target="../media/image41.svg"/><Relationship Id="rId4" Type="http://schemas.openxmlformats.org/officeDocument/2006/relationships/diagramQuickStyle" Target="../diagrams/quickStyle5.xml"/><Relationship Id="rId9" Type="http://schemas.openxmlformats.org/officeDocument/2006/relationships/image" Target="../media/image40.png"/><Relationship Id="rId14" Type="http://schemas.openxmlformats.org/officeDocument/2006/relationships/image" Target="../media/image35.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image" Target="../media/image55.svg"/><Relationship Id="rId3" Type="http://schemas.openxmlformats.org/officeDocument/2006/relationships/image" Target="../media/image45.svg"/><Relationship Id="rId7" Type="http://schemas.openxmlformats.org/officeDocument/2006/relationships/image" Target="../media/image49.svg"/><Relationship Id="rId12" Type="http://schemas.openxmlformats.org/officeDocument/2006/relationships/image" Target="../media/image54.png"/><Relationship Id="rId17" Type="http://schemas.openxmlformats.org/officeDocument/2006/relationships/image" Target="../media/image59.svg"/><Relationship Id="rId2" Type="http://schemas.openxmlformats.org/officeDocument/2006/relationships/image" Target="../media/image44.png"/><Relationship Id="rId16" Type="http://schemas.openxmlformats.org/officeDocument/2006/relationships/image" Target="../media/image58.png"/><Relationship Id="rId1" Type="http://schemas.openxmlformats.org/officeDocument/2006/relationships/slideLayout" Target="../slideLayouts/slideLayout12.xml"/><Relationship Id="rId6" Type="http://schemas.openxmlformats.org/officeDocument/2006/relationships/image" Target="../media/image48.png"/><Relationship Id="rId11" Type="http://schemas.openxmlformats.org/officeDocument/2006/relationships/image" Target="../media/image53.svg"/><Relationship Id="rId5" Type="http://schemas.openxmlformats.org/officeDocument/2006/relationships/image" Target="../media/image47.svg"/><Relationship Id="rId15" Type="http://schemas.openxmlformats.org/officeDocument/2006/relationships/image" Target="../media/image57.svg"/><Relationship Id="rId10" Type="http://schemas.openxmlformats.org/officeDocument/2006/relationships/image" Target="../media/image52.png"/><Relationship Id="rId4" Type="http://schemas.openxmlformats.org/officeDocument/2006/relationships/image" Target="../media/image46.png"/><Relationship Id="rId9" Type="http://schemas.openxmlformats.org/officeDocument/2006/relationships/image" Target="../media/image51.svg"/><Relationship Id="rId14" Type="http://schemas.openxmlformats.org/officeDocument/2006/relationships/image" Target="../media/image56.png"/></Relationships>
</file>

<file path=ppt/slides/_rels/slide2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chart" Target="../charts/chart4.xml"/><Relationship Id="rId1" Type="http://schemas.openxmlformats.org/officeDocument/2006/relationships/slideLayout" Target="../slideLayouts/slideLayout12.xml"/><Relationship Id="rId4" Type="http://schemas.openxmlformats.org/officeDocument/2006/relationships/image" Target="../media/image1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5" descr="A blue and white logo&#10;&#10;Description automatically generated with medium confidence">
            <a:extLst>
              <a:ext uri="{FF2B5EF4-FFF2-40B4-BE49-F238E27FC236}">
                <a16:creationId xmlns:a16="http://schemas.microsoft.com/office/drawing/2014/main" id="{664F5B51-6FAA-4B00-85B9-83056306AEFF}"/>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577840" y="11830142"/>
            <a:ext cx="2717134" cy="64426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6" descr="Chart&#10;&#10;Description automatically generated">
            <a:extLst>
              <a:ext uri="{FF2B5EF4-FFF2-40B4-BE49-F238E27FC236}">
                <a16:creationId xmlns:a16="http://schemas.microsoft.com/office/drawing/2014/main" id="{E24A568A-6312-4D00-838D-C57EF30EA4F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745213" y="11609358"/>
            <a:ext cx="2764614" cy="114722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27" descr="A close-up of a logo&#10;&#10;Description automatically generated with medium confidence">
            <a:extLst>
              <a:ext uri="{FF2B5EF4-FFF2-40B4-BE49-F238E27FC236}">
                <a16:creationId xmlns:a16="http://schemas.microsoft.com/office/drawing/2014/main" id="{0A3B7455-996D-4A26-BD3B-F71C78E010D5}"/>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1960066" y="11554494"/>
            <a:ext cx="750094" cy="1194027"/>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4">
            <a:extLst>
              <a:ext uri="{FF2B5EF4-FFF2-40B4-BE49-F238E27FC236}">
                <a16:creationId xmlns:a16="http://schemas.microsoft.com/office/drawing/2014/main" id="{D244D234-60B2-4195-A4BF-417F2E031ABB}"/>
              </a:ext>
            </a:extLst>
          </p:cNvPr>
          <p:cNvSpPr>
            <a:spLocks noChangeArrowheads="1"/>
          </p:cNvSpPr>
          <p:nvPr/>
        </p:nvSpPr>
        <p:spPr bwMode="auto">
          <a:xfrm>
            <a:off x="2286000" y="8168022"/>
            <a:ext cx="1828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47" name="Rectangle 46">
            <a:extLst>
              <a:ext uri="{FF2B5EF4-FFF2-40B4-BE49-F238E27FC236}">
                <a16:creationId xmlns:a16="http://schemas.microsoft.com/office/drawing/2014/main" id="{82001473-B5E1-4444-96A5-07FCFCE865A7}"/>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3" name="Rectangle 52">
            <a:extLst>
              <a:ext uri="{FF2B5EF4-FFF2-40B4-BE49-F238E27FC236}">
                <a16:creationId xmlns:a16="http://schemas.microsoft.com/office/drawing/2014/main" id="{D1A30343-6CB7-437E-9B27-E28FA9312A7A}"/>
              </a:ext>
            </a:extLst>
          </p:cNvPr>
          <p:cNvSpPr/>
          <p:nvPr/>
        </p:nvSpPr>
        <p:spPr>
          <a:xfrm>
            <a:off x="0" y="4849413"/>
            <a:ext cx="18288000" cy="385117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1" name="Title 5">
            <a:extLst>
              <a:ext uri="{FF2B5EF4-FFF2-40B4-BE49-F238E27FC236}">
                <a16:creationId xmlns:a16="http://schemas.microsoft.com/office/drawing/2014/main" id="{BFCFDD82-AA7B-48A2-8149-07760C74CB93}"/>
              </a:ext>
            </a:extLst>
          </p:cNvPr>
          <p:cNvSpPr>
            <a:spLocks noGrp="1"/>
          </p:cNvSpPr>
          <p:nvPr>
            <p:ph type="ctrTitle"/>
          </p:nvPr>
        </p:nvSpPr>
        <p:spPr>
          <a:xfrm>
            <a:off x="2285997" y="5276850"/>
            <a:ext cx="13716000" cy="2738772"/>
          </a:xfrm>
        </p:spPr>
        <p:txBody>
          <a:bodyPr anchor="ctr">
            <a:normAutofit/>
          </a:bodyPr>
          <a:lstStyle/>
          <a:p>
            <a:r>
              <a:rPr lang="en-GB" sz="7200" b="1" dirty="0">
                <a:solidFill>
                  <a:schemeClr val="bg1"/>
                </a:solidFill>
                <a:latin typeface="+mn-lt"/>
                <a:ea typeface="Verdana" panose="020B0604030504040204" pitchFamily="34" charset="0"/>
                <a:cs typeface="Segoe UI" panose="020B0502040204020203" pitchFamily="34" charset="0"/>
              </a:rPr>
              <a:t>JORC 2012 Code Review</a:t>
            </a:r>
            <a:br>
              <a:rPr lang="en-GB" sz="7200" b="1" dirty="0">
                <a:solidFill>
                  <a:schemeClr val="bg1"/>
                </a:solidFill>
                <a:latin typeface="+mn-lt"/>
                <a:ea typeface="Verdana" panose="020B0604030504040204" pitchFamily="34" charset="0"/>
                <a:cs typeface="Segoe UI" panose="020B0502040204020203" pitchFamily="34" charset="0"/>
              </a:rPr>
            </a:br>
            <a:r>
              <a:rPr lang="en-GB" sz="4400" b="1" dirty="0">
                <a:solidFill>
                  <a:schemeClr val="bg1"/>
                </a:solidFill>
                <a:latin typeface="+mn-lt"/>
                <a:ea typeface="Verdana" panose="020B0604030504040204" pitchFamily="34" charset="0"/>
                <a:cs typeface="Segoe UI" panose="020B0502040204020203" pitchFamily="34" charset="0"/>
              </a:rPr>
              <a:t>Progress Update</a:t>
            </a:r>
            <a:endParaRPr lang="en-AU" sz="7200" b="1" dirty="0">
              <a:solidFill>
                <a:schemeClr val="bg1"/>
              </a:solidFill>
              <a:latin typeface="+mn-lt"/>
              <a:ea typeface="Verdana" panose="020B0604030504040204" pitchFamily="34" charset="0"/>
              <a:cs typeface="Segoe UI" panose="020B0502040204020203" pitchFamily="34" charset="0"/>
            </a:endParaRPr>
          </a:p>
        </p:txBody>
      </p:sp>
      <p:pic>
        <p:nvPicPr>
          <p:cNvPr id="62" name="Picture 61" descr="A picture containing text, clipart, vector graphics&#10;&#10;Description automatically generated">
            <a:extLst>
              <a:ext uri="{FF2B5EF4-FFF2-40B4-BE49-F238E27FC236}">
                <a16:creationId xmlns:a16="http://schemas.microsoft.com/office/drawing/2014/main" id="{D3D51BCD-504F-466C-8364-07DE62BE84A8}"/>
              </a:ext>
            </a:extLst>
          </p:cNvPr>
          <p:cNvPicPr/>
          <p:nvPr/>
        </p:nvPicPr>
        <p:blipFill>
          <a:blip r:embed="rId5" cstate="email">
            <a:extLst>
              <a:ext uri="{28A0092B-C50C-407E-A947-70E740481C1C}">
                <a14:useLocalDpi xmlns:a14="http://schemas.microsoft.com/office/drawing/2010/main" val="0"/>
              </a:ext>
            </a:extLst>
          </a:blip>
          <a:stretch>
            <a:fillRect/>
          </a:stretch>
        </p:blipFill>
        <p:spPr>
          <a:xfrm>
            <a:off x="5505447" y="785012"/>
            <a:ext cx="7277100" cy="2567122"/>
          </a:xfrm>
          <a:prstGeom prst="rect">
            <a:avLst/>
          </a:prstGeom>
        </p:spPr>
      </p:pic>
      <p:sp>
        <p:nvSpPr>
          <p:cNvPr id="64" name="TextBox 63">
            <a:extLst>
              <a:ext uri="{FF2B5EF4-FFF2-40B4-BE49-F238E27FC236}">
                <a16:creationId xmlns:a16="http://schemas.microsoft.com/office/drawing/2014/main" id="{3ADD05FB-4417-47B5-AA0A-C0FC90F1A6E8}"/>
              </a:ext>
            </a:extLst>
          </p:cNvPr>
          <p:cNvSpPr txBox="1"/>
          <p:nvPr/>
        </p:nvSpPr>
        <p:spPr>
          <a:xfrm>
            <a:off x="3645932" y="3076538"/>
            <a:ext cx="10287000" cy="373757"/>
          </a:xfrm>
          <a:prstGeom prst="rect">
            <a:avLst/>
          </a:prstGeom>
          <a:noFill/>
        </p:spPr>
        <p:txBody>
          <a:bodyPr wrap="square">
            <a:spAutoFit/>
          </a:bodyPr>
          <a:lstStyle/>
          <a:p>
            <a:pPr algn="ctr">
              <a:lnSpc>
                <a:spcPct val="107000"/>
              </a:lnSpc>
              <a:spcAft>
                <a:spcPts val="800"/>
              </a:spcAft>
            </a:pPr>
            <a:r>
              <a:rPr lang="en-AU" sz="1800" b="1">
                <a:solidFill>
                  <a:srgbClr val="1F487C"/>
                </a:solidFill>
                <a:effectLst/>
                <a:latin typeface="Arial" panose="020B0604020202020204" pitchFamily="34" charset="0"/>
                <a:ea typeface="Calibri" panose="020F0502020204030204" pitchFamily="34" charset="0"/>
                <a:cs typeface="Arial" panose="020B0604020202020204" pitchFamily="34" charset="0"/>
              </a:rPr>
              <a:t>AUSTRALASIAN JOINT ORE RESERVES COMMITTEE</a:t>
            </a:r>
            <a:endParaRPr lang="en-AU" sz="1600">
              <a:effectLst/>
              <a:latin typeface="Calibri" panose="020F0502020204030204" pitchFamily="34" charset="0"/>
              <a:ea typeface="Calibri" panose="020F050202020403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722AD038-6F95-48E9-9277-8898A0B17E46}"/>
              </a:ext>
            </a:extLst>
          </p:cNvPr>
          <p:cNvSpPr txBox="1"/>
          <p:nvPr/>
        </p:nvSpPr>
        <p:spPr>
          <a:xfrm>
            <a:off x="3623072" y="9730378"/>
            <a:ext cx="10344150" cy="830997"/>
          </a:xfrm>
          <a:prstGeom prst="rect">
            <a:avLst/>
          </a:prstGeom>
          <a:noFill/>
        </p:spPr>
        <p:txBody>
          <a:bodyPr wrap="square">
            <a:spAutoFit/>
          </a:bodyPr>
          <a:lstStyle/>
          <a:p>
            <a:pPr algn="ctr"/>
            <a:r>
              <a:rPr lang="en-GB" sz="2400" b="1" dirty="0">
                <a:solidFill>
                  <a:srgbClr val="203864"/>
                </a:solidFill>
                <a:latin typeface="Poppins" panose="00000500000000000000" pitchFamily="2" charset="0"/>
              </a:rPr>
              <a:t>Southern Queensland Branch AusIMM Brisbane </a:t>
            </a:r>
          </a:p>
          <a:p>
            <a:pPr algn="ctr"/>
            <a:r>
              <a:rPr lang="en-US" sz="2400" b="1" i="0" u="none" strike="noStrike" dirty="0">
                <a:solidFill>
                  <a:srgbClr val="203864"/>
                </a:solidFill>
                <a:effectLst/>
                <a:latin typeface="Poppins" panose="00000500000000000000" pitchFamily="2" charset="0"/>
              </a:rPr>
              <a:t>19 April 2023</a:t>
            </a:r>
            <a:endParaRPr lang="en-AU" sz="2400" dirty="0"/>
          </a:p>
        </p:txBody>
      </p:sp>
    </p:spTree>
    <p:extLst>
      <p:ext uri="{BB962C8B-B14F-4D97-AF65-F5344CB8AC3E}">
        <p14:creationId xmlns:p14="http://schemas.microsoft.com/office/powerpoint/2010/main" val="1427063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371600" y="874671"/>
            <a:ext cx="15448547"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REASONS FOR USING THE CODE</a:t>
            </a:r>
          </a:p>
        </p:txBody>
      </p:sp>
      <p:sp>
        <p:nvSpPr>
          <p:cNvPr id="4" name="Subtitle 2">
            <a:extLst>
              <a:ext uri="{FF2B5EF4-FFF2-40B4-BE49-F238E27FC236}">
                <a16:creationId xmlns:a16="http://schemas.microsoft.com/office/drawing/2014/main" id="{48E06758-1A73-6C4F-805D-CB212026ABAD}"/>
              </a:ext>
            </a:extLst>
          </p:cNvPr>
          <p:cNvSpPr txBox="1">
            <a:spLocks/>
          </p:cNvSpPr>
          <p:nvPr/>
        </p:nvSpPr>
        <p:spPr>
          <a:xfrm>
            <a:off x="1142999" y="2381771"/>
            <a:ext cx="16002000" cy="2353914"/>
          </a:xfrm>
          <a:prstGeom prst="rect">
            <a:avLst/>
          </a:prstGeom>
        </p:spPr>
        <p:txBody>
          <a:bodyPr vert="horz" wrap="square" lIns="68580" tIns="34290" rIns="68580" bIns="342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7000"/>
              </a:lnSpc>
              <a:spcAft>
                <a:spcPts val="800"/>
              </a:spcAft>
            </a:pPr>
            <a:r>
              <a:rPr lang="en-AU" sz="2800">
                <a:solidFill>
                  <a:schemeClr val="tx1"/>
                </a:solidFill>
                <a:effectLst/>
                <a:latin typeface="Calibri" panose="020F0502020204030204" pitchFamily="34" charset="0"/>
                <a:ea typeface="Calibri" panose="020F0502020204030204" pitchFamily="34" charset="0"/>
                <a:cs typeface="Arial" panose="020B0604020202020204" pitchFamily="34" charset="0"/>
              </a:rPr>
              <a:t>Respondents were asked to select all applicable reasons for using the code. Results demonstrate that the top three reasons for using the Code relate to preparation of Competent Person’s reports, reporting of Mineral Resources and/or Ore Reserves and for preparing expert reports. This was followed by market related reasons, with 19% related to preparation and understanding of market releases and reports. Company annual and continuous disclosure returned 12% of responses.</a:t>
            </a:r>
          </a:p>
        </p:txBody>
      </p:sp>
      <p:graphicFrame>
        <p:nvGraphicFramePr>
          <p:cNvPr id="5" name="Chart 306">
            <a:extLst>
              <a:ext uri="{FF2B5EF4-FFF2-40B4-BE49-F238E27FC236}">
                <a16:creationId xmlns:a16="http://schemas.microsoft.com/office/drawing/2014/main" id="{B49B3ADA-2586-A841-8638-D9CDA53C6CE0}"/>
              </a:ext>
            </a:extLst>
          </p:cNvPr>
          <p:cNvGraphicFramePr/>
          <p:nvPr>
            <p:extLst>
              <p:ext uri="{D42A27DB-BD31-4B8C-83A1-F6EECF244321}">
                <p14:modId xmlns:p14="http://schemas.microsoft.com/office/powerpoint/2010/main" val="3146506533"/>
              </p:ext>
            </p:extLst>
          </p:nvPr>
        </p:nvGraphicFramePr>
        <p:xfrm>
          <a:off x="1143000" y="5221706"/>
          <a:ext cx="16002000" cy="786312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20B0867C-B754-49D5-91CF-2F74A27F3517}"/>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16080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347537" y="741100"/>
            <a:ext cx="15606963"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CODES APPLIED</a:t>
            </a:r>
          </a:p>
        </p:txBody>
      </p:sp>
      <p:graphicFrame>
        <p:nvGraphicFramePr>
          <p:cNvPr id="5" name="Chart 306">
            <a:extLst>
              <a:ext uri="{FF2B5EF4-FFF2-40B4-BE49-F238E27FC236}">
                <a16:creationId xmlns:a16="http://schemas.microsoft.com/office/drawing/2014/main" id="{B49B3ADA-2586-A841-8638-D9CDA53C6CE0}"/>
              </a:ext>
            </a:extLst>
          </p:cNvPr>
          <p:cNvGraphicFramePr/>
          <p:nvPr>
            <p:extLst>
              <p:ext uri="{D42A27DB-BD31-4B8C-83A1-F6EECF244321}">
                <p14:modId xmlns:p14="http://schemas.microsoft.com/office/powerpoint/2010/main" val="2063540523"/>
              </p:ext>
            </p:extLst>
          </p:nvPr>
        </p:nvGraphicFramePr>
        <p:xfrm>
          <a:off x="1143000" y="3968749"/>
          <a:ext cx="15811500" cy="9332753"/>
        </p:xfrm>
        <a:graphic>
          <a:graphicData uri="http://schemas.openxmlformats.org/drawingml/2006/chart">
            <c:chart xmlns:c="http://schemas.openxmlformats.org/drawingml/2006/chart" xmlns:r="http://schemas.openxmlformats.org/officeDocument/2006/relationships" r:id="rId2"/>
          </a:graphicData>
        </a:graphic>
      </p:graphicFrame>
      <p:sp>
        <p:nvSpPr>
          <p:cNvPr id="7" name="Subtitle 2">
            <a:extLst>
              <a:ext uri="{FF2B5EF4-FFF2-40B4-BE49-F238E27FC236}">
                <a16:creationId xmlns:a16="http://schemas.microsoft.com/office/drawing/2014/main" id="{A1426CEB-A067-42B2-B290-B7C96951364F}"/>
              </a:ext>
            </a:extLst>
          </p:cNvPr>
          <p:cNvSpPr txBox="1">
            <a:spLocks/>
          </p:cNvSpPr>
          <p:nvPr/>
        </p:nvSpPr>
        <p:spPr>
          <a:xfrm>
            <a:off x="1143000" y="1813761"/>
            <a:ext cx="16002000" cy="1892890"/>
          </a:xfrm>
          <a:prstGeom prst="rect">
            <a:avLst/>
          </a:prstGeom>
        </p:spPr>
        <p:txBody>
          <a:bodyPr vert="horz" wrap="square" lIns="68580" tIns="34290" rIns="68580" bIns="342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7000"/>
              </a:lnSpc>
              <a:spcAft>
                <a:spcPts val="800"/>
              </a:spcAft>
            </a:pPr>
            <a:r>
              <a:rPr lang="en-AU" sz="2800">
                <a:solidFill>
                  <a:schemeClr val="tx1"/>
                </a:solidFill>
                <a:effectLst/>
                <a:latin typeface="Calibri" panose="020F0502020204030204" pitchFamily="34" charset="0"/>
                <a:ea typeface="Calibri" panose="020F0502020204030204" pitchFamily="34" charset="0"/>
                <a:cs typeface="Arial" panose="020B0604020202020204" pitchFamily="34" charset="0"/>
              </a:rPr>
              <a:t>Results show that approximately 34% of respondents have applied the Canadian Institute of Mining Metallurgy and Petroleum (CIM) National Instrument 43-101(NI 43-101). Approximately 17% respondents have applied the VALMIN code and approximately 10% have applied other codes, standards and guidelines based on the CRIRSCO template.</a:t>
            </a:r>
          </a:p>
        </p:txBody>
      </p:sp>
      <p:sp>
        <p:nvSpPr>
          <p:cNvPr id="8" name="Rectangle 7">
            <a:extLst>
              <a:ext uri="{FF2B5EF4-FFF2-40B4-BE49-F238E27FC236}">
                <a16:creationId xmlns:a16="http://schemas.microsoft.com/office/drawing/2014/main" id="{52211B5E-20E0-4E35-A36A-2F24890579F9}"/>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1381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143000" y="733652"/>
            <a:ext cx="16014031"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KEY AREAS FOR REVIEW</a:t>
            </a:r>
          </a:p>
        </p:txBody>
      </p:sp>
      <p:sp>
        <p:nvSpPr>
          <p:cNvPr id="7" name="Subtitle 2">
            <a:extLst>
              <a:ext uri="{FF2B5EF4-FFF2-40B4-BE49-F238E27FC236}">
                <a16:creationId xmlns:a16="http://schemas.microsoft.com/office/drawing/2014/main" id="{A1426CEB-A067-42B2-B290-B7C96951364F}"/>
              </a:ext>
            </a:extLst>
          </p:cNvPr>
          <p:cNvSpPr txBox="1">
            <a:spLocks/>
          </p:cNvSpPr>
          <p:nvPr/>
        </p:nvSpPr>
        <p:spPr>
          <a:xfrm>
            <a:off x="1576137" y="3175197"/>
            <a:ext cx="6148137" cy="7365606"/>
          </a:xfrm>
          <a:prstGeom prst="rect">
            <a:avLst/>
          </a:prstGeom>
        </p:spPr>
        <p:txBody>
          <a:bodyPr vert="horz" wrap="square" lIns="68580" tIns="34290" rIns="68580" bIns="342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Aft>
                <a:spcPts val="800"/>
              </a:spcAft>
            </a:pPr>
            <a:r>
              <a:rPr lang="en-GB" sz="32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t>The survey asked respondents to indicate which areas of the Code they would like to see greater clarity regarding. </a:t>
            </a:r>
          </a:p>
          <a:p>
            <a:pPr algn="l">
              <a:lnSpc>
                <a:spcPct val="100000"/>
              </a:lnSpc>
              <a:spcAft>
                <a:spcPts val="800"/>
              </a:spcAft>
            </a:pPr>
            <a:endParaRPr lang="en-GB" sz="3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l">
              <a:lnSpc>
                <a:spcPct val="100000"/>
              </a:lnSpc>
              <a:spcAft>
                <a:spcPts val="800"/>
              </a:spcAft>
            </a:pPr>
            <a:r>
              <a:rPr lang="en-GB" sz="2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Mean results suggest respondents would like greater clarity concerning several areas including;</a:t>
            </a:r>
          </a:p>
          <a:p>
            <a:pPr marL="457200" indent="-457200" algn="l">
              <a:lnSpc>
                <a:spcPct val="100000"/>
              </a:lnSpc>
              <a:spcAft>
                <a:spcPts val="800"/>
              </a:spcAft>
              <a:buFont typeface="Arial" panose="020B0604020202020204" pitchFamily="34" charset="0"/>
              <a:buChar char="•"/>
            </a:pPr>
            <a:r>
              <a:rPr lang="en-GB" sz="2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The Reasonable Prospects of Eventual Economic Extraction test (RPEEE)</a:t>
            </a:r>
          </a:p>
          <a:p>
            <a:pPr marL="457200" indent="-457200" algn="l">
              <a:lnSpc>
                <a:spcPct val="100000"/>
              </a:lnSpc>
              <a:spcAft>
                <a:spcPts val="800"/>
              </a:spcAft>
              <a:buFont typeface="Arial" panose="020B0604020202020204" pitchFamily="34" charset="0"/>
              <a:buChar char="•"/>
            </a:pPr>
            <a:r>
              <a:rPr lang="en-GB" sz="2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Definition of a Competent Person</a:t>
            </a:r>
          </a:p>
          <a:p>
            <a:pPr marL="457200" indent="-457200" algn="l">
              <a:lnSpc>
                <a:spcPct val="100000"/>
              </a:lnSpc>
              <a:spcAft>
                <a:spcPts val="800"/>
              </a:spcAft>
              <a:buFont typeface="Arial" panose="020B0604020202020204" pitchFamily="34" charset="0"/>
              <a:buChar char="•"/>
            </a:pPr>
            <a:r>
              <a:rPr lang="en-GB" sz="2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Additional information on Environment, Social, Technology and Governance on Ore Reserves.</a:t>
            </a:r>
            <a:endParaRPr lang="en-AU"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descr="Chart&#10;&#10;Description automatically generated with medium confidence">
            <a:extLst>
              <a:ext uri="{FF2B5EF4-FFF2-40B4-BE49-F238E27FC236}">
                <a16:creationId xmlns:a16="http://schemas.microsoft.com/office/drawing/2014/main" id="{FCF6B85D-0492-483C-A8D3-ABC17A44AF72}"/>
              </a:ext>
            </a:extLst>
          </p:cNvPr>
          <p:cNvPicPr/>
          <p:nvPr/>
        </p:nvPicPr>
        <p:blipFill rotWithShape="1">
          <a:blip r:embed="rId2">
            <a:extLst>
              <a:ext uri="{28A0092B-C50C-407E-A947-70E740481C1C}">
                <a14:useLocalDpi xmlns:a14="http://schemas.microsoft.com/office/drawing/2010/main" val="0"/>
              </a:ext>
            </a:extLst>
          </a:blip>
          <a:srcRect t="5323"/>
          <a:stretch/>
        </p:blipFill>
        <p:spPr bwMode="auto">
          <a:xfrm>
            <a:off x="8145379" y="2029399"/>
            <a:ext cx="9745579" cy="11389901"/>
          </a:xfrm>
          <a:prstGeom prst="rect">
            <a:avLst/>
          </a:prstGeom>
          <a:noFill/>
          <a:ln>
            <a:noFill/>
          </a:ln>
          <a:extLst>
            <a:ext uri="{53640926-AAD7-44D8-BBD7-CCE9431645EC}">
              <a14:shadowObscured xmlns:a14="http://schemas.microsoft.com/office/drawing/2010/main"/>
            </a:ext>
          </a:extLst>
        </p:spPr>
      </p:pic>
      <p:sp>
        <p:nvSpPr>
          <p:cNvPr id="9" name="Rectangle 8">
            <a:extLst>
              <a:ext uri="{FF2B5EF4-FFF2-40B4-BE49-F238E27FC236}">
                <a16:creationId xmlns:a16="http://schemas.microsoft.com/office/drawing/2014/main" id="{A5E41CC3-23F7-43CA-9F78-068128D406C9}"/>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57136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KEY AREAS REVIEWED – WORKING GROUPS</a:t>
            </a:r>
          </a:p>
        </p:txBody>
      </p:sp>
      <p:sp>
        <p:nvSpPr>
          <p:cNvPr id="11" name="Round Same Side Corner Rectangle 3">
            <a:extLst>
              <a:ext uri="{FF2B5EF4-FFF2-40B4-BE49-F238E27FC236}">
                <a16:creationId xmlns:a16="http://schemas.microsoft.com/office/drawing/2014/main" id="{8BCD3ABA-0380-44A7-A978-EE28F63E41A5}"/>
              </a:ext>
            </a:extLst>
          </p:cNvPr>
          <p:cNvSpPr/>
          <p:nvPr/>
        </p:nvSpPr>
        <p:spPr>
          <a:xfrm rot="5400000">
            <a:off x="12169921" y="-1274682"/>
            <a:ext cx="1080000" cy="7920000"/>
          </a:xfrm>
          <a:prstGeom prst="round2SameRect">
            <a:avLst>
              <a:gd name="adj1" fmla="val 50000"/>
              <a:gd name="adj2" fmla="val 0"/>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939C395-FD71-412F-86EF-079EF1030E06}"/>
              </a:ext>
            </a:extLst>
          </p:cNvPr>
          <p:cNvSpPr txBox="1"/>
          <p:nvPr/>
        </p:nvSpPr>
        <p:spPr>
          <a:xfrm>
            <a:off x="8981925" y="2340390"/>
            <a:ext cx="3469332" cy="584775"/>
          </a:xfrm>
          <a:prstGeom prst="rect">
            <a:avLst/>
          </a:prstGeom>
          <a:noFill/>
        </p:spPr>
        <p:txBody>
          <a:bodyPr wrap="square" rtlCol="0" anchor="ctr" anchorCtr="0">
            <a:spAutoFit/>
          </a:bodyPr>
          <a:lstStyle/>
          <a:p>
            <a:r>
              <a:rPr lang="en-US" sz="3200">
                <a:solidFill>
                  <a:schemeClr val="bg1"/>
                </a:solidFill>
                <a:ea typeface="League Spartan" charset="0"/>
                <a:cs typeface="Poppins" pitchFamily="2" charset="77"/>
              </a:rPr>
              <a:t>Competent Person</a:t>
            </a:r>
          </a:p>
        </p:txBody>
      </p:sp>
      <p:sp>
        <p:nvSpPr>
          <p:cNvPr id="15" name="Round Same Side Corner Rectangle 15">
            <a:extLst>
              <a:ext uri="{FF2B5EF4-FFF2-40B4-BE49-F238E27FC236}">
                <a16:creationId xmlns:a16="http://schemas.microsoft.com/office/drawing/2014/main" id="{CCDA5C52-1E90-417B-BCF6-AE47DAC8B01F}"/>
              </a:ext>
            </a:extLst>
          </p:cNvPr>
          <p:cNvSpPr/>
          <p:nvPr/>
        </p:nvSpPr>
        <p:spPr>
          <a:xfrm rot="5400000">
            <a:off x="12169921" y="-108192"/>
            <a:ext cx="1080000" cy="7920000"/>
          </a:xfrm>
          <a:prstGeom prst="round2SameRect">
            <a:avLst>
              <a:gd name="adj1" fmla="val 50000"/>
              <a:gd name="adj2" fmla="val 0"/>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EDA6C0B-E804-4BC2-983E-D7AF5664A4C8}"/>
              </a:ext>
            </a:extLst>
          </p:cNvPr>
          <p:cNvSpPr txBox="1"/>
          <p:nvPr/>
        </p:nvSpPr>
        <p:spPr>
          <a:xfrm>
            <a:off x="8981925" y="3563921"/>
            <a:ext cx="6535873" cy="584775"/>
          </a:xfrm>
          <a:prstGeom prst="rect">
            <a:avLst/>
          </a:prstGeom>
          <a:noFill/>
        </p:spPr>
        <p:txBody>
          <a:bodyPr wrap="square" rtlCol="0" anchor="ctr" anchorCtr="0">
            <a:spAutoFit/>
          </a:bodyPr>
          <a:lstStyle/>
          <a:p>
            <a:r>
              <a:rPr lang="en-US" sz="3200">
                <a:solidFill>
                  <a:schemeClr val="bg1"/>
                </a:solidFill>
                <a:ea typeface="League Spartan" charset="0"/>
                <a:cs typeface="Poppins" pitchFamily="2" charset="77"/>
              </a:rPr>
              <a:t>Reasonable Prospects (RPEEE)</a:t>
            </a:r>
          </a:p>
        </p:txBody>
      </p:sp>
      <p:sp>
        <p:nvSpPr>
          <p:cNvPr id="19" name="Round Same Side Corner Rectangle 16">
            <a:extLst>
              <a:ext uri="{FF2B5EF4-FFF2-40B4-BE49-F238E27FC236}">
                <a16:creationId xmlns:a16="http://schemas.microsoft.com/office/drawing/2014/main" id="{D7A8FBAC-6038-4BE4-9A91-B9AAC5F6EAD4}"/>
              </a:ext>
            </a:extLst>
          </p:cNvPr>
          <p:cNvSpPr/>
          <p:nvPr/>
        </p:nvSpPr>
        <p:spPr>
          <a:xfrm rot="5400000">
            <a:off x="12169921" y="1058298"/>
            <a:ext cx="1080000" cy="7920000"/>
          </a:xfrm>
          <a:prstGeom prst="round2SameRect">
            <a:avLst>
              <a:gd name="adj1" fmla="val 50000"/>
              <a:gd name="adj2" fmla="val 0"/>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4164E10-A921-4E59-8839-5C4850CF4B54}"/>
              </a:ext>
            </a:extLst>
          </p:cNvPr>
          <p:cNvSpPr txBox="1"/>
          <p:nvPr/>
        </p:nvSpPr>
        <p:spPr>
          <a:xfrm>
            <a:off x="8981925" y="4660783"/>
            <a:ext cx="7207410" cy="584775"/>
          </a:xfrm>
          <a:prstGeom prst="rect">
            <a:avLst/>
          </a:prstGeom>
          <a:noFill/>
        </p:spPr>
        <p:txBody>
          <a:bodyPr wrap="square" rtlCol="0" anchor="ctr" anchorCtr="0">
            <a:spAutoFit/>
          </a:bodyPr>
          <a:lstStyle/>
          <a:p>
            <a:r>
              <a:rPr lang="en-US" sz="3200">
                <a:solidFill>
                  <a:schemeClr val="bg1"/>
                </a:solidFill>
                <a:ea typeface="League Spartan" charset="0"/>
                <a:cs typeface="Poppins" pitchFamily="2" charset="77"/>
              </a:rPr>
              <a:t>Environmental, Social, Governance (ESG) </a:t>
            </a:r>
          </a:p>
        </p:txBody>
      </p:sp>
      <p:sp>
        <p:nvSpPr>
          <p:cNvPr id="23" name="Round Same Side Corner Rectangle 17">
            <a:extLst>
              <a:ext uri="{FF2B5EF4-FFF2-40B4-BE49-F238E27FC236}">
                <a16:creationId xmlns:a16="http://schemas.microsoft.com/office/drawing/2014/main" id="{0BDC025F-1157-4CD8-A196-812FD981B1C1}"/>
              </a:ext>
            </a:extLst>
          </p:cNvPr>
          <p:cNvSpPr/>
          <p:nvPr/>
        </p:nvSpPr>
        <p:spPr>
          <a:xfrm rot="5400000">
            <a:off x="12169921" y="2224788"/>
            <a:ext cx="1080000" cy="7920000"/>
          </a:xfrm>
          <a:prstGeom prst="round2SameRect">
            <a:avLst>
              <a:gd name="adj1" fmla="val 50000"/>
              <a:gd name="adj2" fmla="val 0"/>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632B8B0-0BDB-4900-97C1-F6F5C1CF2EFB}"/>
              </a:ext>
            </a:extLst>
          </p:cNvPr>
          <p:cNvSpPr txBox="1"/>
          <p:nvPr/>
        </p:nvSpPr>
        <p:spPr>
          <a:xfrm>
            <a:off x="8981925" y="5860510"/>
            <a:ext cx="3481327" cy="1077218"/>
          </a:xfrm>
          <a:prstGeom prst="rect">
            <a:avLst/>
          </a:prstGeom>
          <a:noFill/>
        </p:spPr>
        <p:txBody>
          <a:bodyPr wrap="square" rtlCol="0" anchor="ctr" anchorCtr="0">
            <a:spAutoFit/>
          </a:bodyPr>
          <a:lstStyle/>
          <a:p>
            <a:r>
              <a:rPr lang="en-US" sz="3200">
                <a:solidFill>
                  <a:schemeClr val="bg1"/>
                </a:solidFill>
                <a:ea typeface="League Spartan" charset="0"/>
                <a:cs typeface="Poppins" pitchFamily="2" charset="77"/>
              </a:rPr>
              <a:t>Reporting of Risks</a:t>
            </a:r>
          </a:p>
          <a:p>
            <a:endParaRPr lang="en-US" sz="3200" b="1">
              <a:solidFill>
                <a:schemeClr val="bg1"/>
              </a:solidFill>
              <a:latin typeface="Poppins" pitchFamily="2" charset="77"/>
              <a:ea typeface="League Spartan" charset="0"/>
              <a:cs typeface="Poppins" pitchFamily="2" charset="77"/>
            </a:endParaRPr>
          </a:p>
        </p:txBody>
      </p:sp>
      <p:sp>
        <p:nvSpPr>
          <p:cNvPr id="27" name="Round Same Side Corner Rectangle 18">
            <a:extLst>
              <a:ext uri="{FF2B5EF4-FFF2-40B4-BE49-F238E27FC236}">
                <a16:creationId xmlns:a16="http://schemas.microsoft.com/office/drawing/2014/main" id="{F135AE45-D942-4237-A8CB-0EE5B8529036}"/>
              </a:ext>
            </a:extLst>
          </p:cNvPr>
          <p:cNvSpPr/>
          <p:nvPr/>
        </p:nvSpPr>
        <p:spPr>
          <a:xfrm rot="5400000">
            <a:off x="12169921" y="3391278"/>
            <a:ext cx="1080000" cy="7920000"/>
          </a:xfrm>
          <a:prstGeom prst="round2SameRect">
            <a:avLst>
              <a:gd name="adj1" fmla="val 50000"/>
              <a:gd name="adj2" fmla="val 0"/>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B7DDB719-05EA-4426-8D36-253AF155149C}"/>
              </a:ext>
            </a:extLst>
          </p:cNvPr>
          <p:cNvSpPr txBox="1"/>
          <p:nvPr/>
        </p:nvSpPr>
        <p:spPr>
          <a:xfrm>
            <a:off x="8981925" y="7061420"/>
            <a:ext cx="5125433" cy="584775"/>
          </a:xfrm>
          <a:prstGeom prst="rect">
            <a:avLst/>
          </a:prstGeom>
          <a:noFill/>
        </p:spPr>
        <p:txBody>
          <a:bodyPr wrap="square" rtlCol="0" anchor="ctr" anchorCtr="0">
            <a:spAutoFit/>
          </a:bodyPr>
          <a:lstStyle/>
          <a:p>
            <a:r>
              <a:rPr lang="en-US" sz="3200">
                <a:solidFill>
                  <a:schemeClr val="bg1"/>
                </a:solidFill>
                <a:ea typeface="League Spartan" charset="0"/>
                <a:cs typeface="Poppins" pitchFamily="2" charset="77"/>
              </a:rPr>
              <a:t>Reconciliation performance</a:t>
            </a:r>
          </a:p>
        </p:txBody>
      </p:sp>
      <p:sp>
        <p:nvSpPr>
          <p:cNvPr id="38" name="Round Same Side Corner Rectangle 15">
            <a:extLst>
              <a:ext uri="{FF2B5EF4-FFF2-40B4-BE49-F238E27FC236}">
                <a16:creationId xmlns:a16="http://schemas.microsoft.com/office/drawing/2014/main" id="{127492F6-FE39-4A94-9C60-243D068EAA4F}"/>
              </a:ext>
            </a:extLst>
          </p:cNvPr>
          <p:cNvSpPr/>
          <p:nvPr/>
        </p:nvSpPr>
        <p:spPr>
          <a:xfrm rot="5400000">
            <a:off x="12169921" y="5724258"/>
            <a:ext cx="1080000" cy="7920000"/>
          </a:xfrm>
          <a:prstGeom prst="round2SameRect">
            <a:avLst>
              <a:gd name="adj1" fmla="val 50000"/>
              <a:gd name="adj2" fmla="val 0"/>
            </a:avLst>
          </a:prstGeom>
          <a:solidFill>
            <a:schemeClr val="accent2">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EF0F23C-5047-4EF4-A3D8-A1F711C5F227}"/>
              </a:ext>
            </a:extLst>
          </p:cNvPr>
          <p:cNvSpPr txBox="1"/>
          <p:nvPr/>
        </p:nvSpPr>
        <p:spPr>
          <a:xfrm>
            <a:off x="8981925" y="9284499"/>
            <a:ext cx="8560118" cy="584775"/>
          </a:xfrm>
          <a:prstGeom prst="rect">
            <a:avLst/>
          </a:prstGeom>
          <a:noFill/>
        </p:spPr>
        <p:txBody>
          <a:bodyPr wrap="square" rtlCol="0" anchor="ctr" anchorCtr="0">
            <a:spAutoFit/>
          </a:bodyPr>
          <a:lstStyle/>
          <a:p>
            <a:r>
              <a:rPr lang="en-GB" sz="3200">
                <a:solidFill>
                  <a:schemeClr val="bg1"/>
                </a:solidFill>
              </a:rPr>
              <a:t>Use of JORC Code for non reporting purposes</a:t>
            </a:r>
          </a:p>
        </p:txBody>
      </p:sp>
      <p:sp>
        <p:nvSpPr>
          <p:cNvPr id="41" name="Round Same Side Corner Rectangle 16">
            <a:extLst>
              <a:ext uri="{FF2B5EF4-FFF2-40B4-BE49-F238E27FC236}">
                <a16:creationId xmlns:a16="http://schemas.microsoft.com/office/drawing/2014/main" id="{26612804-377E-45B8-B3E3-6BD880F4B2AE}"/>
              </a:ext>
            </a:extLst>
          </p:cNvPr>
          <p:cNvSpPr/>
          <p:nvPr/>
        </p:nvSpPr>
        <p:spPr>
          <a:xfrm rot="5400000">
            <a:off x="12169921" y="6890748"/>
            <a:ext cx="1080000" cy="7920000"/>
          </a:xfrm>
          <a:prstGeom prst="round2SameRect">
            <a:avLst>
              <a:gd name="adj1" fmla="val 50000"/>
              <a:gd name="adj2" fmla="val 0"/>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172C56FA-CFBB-43F5-AFEE-FEBCAEE6D91D}"/>
              </a:ext>
            </a:extLst>
          </p:cNvPr>
          <p:cNvSpPr txBox="1"/>
          <p:nvPr/>
        </p:nvSpPr>
        <p:spPr>
          <a:xfrm>
            <a:off x="8981925" y="10373694"/>
            <a:ext cx="7360519" cy="954107"/>
          </a:xfrm>
          <a:prstGeom prst="rect">
            <a:avLst/>
          </a:prstGeom>
          <a:noFill/>
        </p:spPr>
        <p:txBody>
          <a:bodyPr wrap="square" rtlCol="0" anchor="ctr" anchorCtr="0">
            <a:spAutoFit/>
          </a:bodyPr>
          <a:lstStyle/>
          <a:p>
            <a:r>
              <a:rPr lang="en-GB" sz="2800">
                <a:solidFill>
                  <a:schemeClr val="bg1"/>
                </a:solidFill>
                <a:ea typeface="League Spartan" charset="0"/>
                <a:cs typeface="Poppins" pitchFamily="2" charset="77"/>
              </a:rPr>
              <a:t>Relationship to ASX Listing Rules and/or to other codes</a:t>
            </a:r>
          </a:p>
        </p:txBody>
      </p:sp>
      <p:sp>
        <p:nvSpPr>
          <p:cNvPr id="47" name="Round Same Side Corner Rectangle 18">
            <a:extLst>
              <a:ext uri="{FF2B5EF4-FFF2-40B4-BE49-F238E27FC236}">
                <a16:creationId xmlns:a16="http://schemas.microsoft.com/office/drawing/2014/main" id="{F1CE32EC-C9B4-462F-AC30-2006702CD939}"/>
              </a:ext>
            </a:extLst>
          </p:cNvPr>
          <p:cNvSpPr/>
          <p:nvPr/>
        </p:nvSpPr>
        <p:spPr>
          <a:xfrm rot="5400000">
            <a:off x="12169921" y="8057236"/>
            <a:ext cx="1080000" cy="7920000"/>
          </a:xfrm>
          <a:prstGeom prst="round2SameRect">
            <a:avLst>
              <a:gd name="adj1" fmla="val 50000"/>
              <a:gd name="adj2" fmla="val 0"/>
            </a:avLst>
          </a:prstGeom>
          <a:solidFill>
            <a:schemeClr val="accent3">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3C2A4535-C85F-46CF-914E-8F261A178721}"/>
              </a:ext>
            </a:extLst>
          </p:cNvPr>
          <p:cNvSpPr txBox="1"/>
          <p:nvPr/>
        </p:nvSpPr>
        <p:spPr>
          <a:xfrm>
            <a:off x="8981925" y="11719270"/>
            <a:ext cx="2937140" cy="595932"/>
          </a:xfrm>
          <a:prstGeom prst="rect">
            <a:avLst/>
          </a:prstGeom>
          <a:noFill/>
        </p:spPr>
        <p:txBody>
          <a:bodyPr wrap="square" rtlCol="0" anchor="ctr" anchorCtr="0">
            <a:spAutoFit/>
          </a:bodyPr>
          <a:lstStyle/>
          <a:p>
            <a:pPr>
              <a:lnSpc>
                <a:spcPct val="107000"/>
              </a:lnSpc>
              <a:spcAft>
                <a:spcPts val="800"/>
              </a:spcAft>
            </a:pPr>
            <a:r>
              <a:rPr lang="en-AU" sz="3200">
                <a:solidFill>
                  <a:schemeClr val="bg1"/>
                </a:solidFill>
                <a:effectLst/>
              </a:rPr>
              <a:t>Other Issues </a:t>
            </a:r>
            <a:endParaRPr lang="en-AU" sz="3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2" name="Round Same Side Corner Rectangle 18">
            <a:extLst>
              <a:ext uri="{FF2B5EF4-FFF2-40B4-BE49-F238E27FC236}">
                <a16:creationId xmlns:a16="http://schemas.microsoft.com/office/drawing/2014/main" id="{353F50B9-DF07-4C7C-9CB5-51D7D7241D3C}"/>
              </a:ext>
            </a:extLst>
          </p:cNvPr>
          <p:cNvSpPr/>
          <p:nvPr/>
        </p:nvSpPr>
        <p:spPr>
          <a:xfrm rot="5400000">
            <a:off x="12169921" y="4557768"/>
            <a:ext cx="1080000" cy="7920000"/>
          </a:xfrm>
          <a:prstGeom prst="round2SameRect">
            <a:avLst>
              <a:gd name="adj1" fmla="val 50000"/>
              <a:gd name="adj2" fmla="val 0"/>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E61602BA-94CA-4C07-9DDB-9382DF4AAEA9}"/>
              </a:ext>
            </a:extLst>
          </p:cNvPr>
          <p:cNvSpPr txBox="1"/>
          <p:nvPr/>
        </p:nvSpPr>
        <p:spPr>
          <a:xfrm>
            <a:off x="8981925" y="8184845"/>
            <a:ext cx="2937140" cy="595932"/>
          </a:xfrm>
          <a:prstGeom prst="rect">
            <a:avLst/>
          </a:prstGeom>
          <a:noFill/>
        </p:spPr>
        <p:txBody>
          <a:bodyPr wrap="square" rtlCol="0" anchor="ctr" anchorCtr="0">
            <a:spAutoFit/>
          </a:bodyPr>
          <a:lstStyle/>
          <a:p>
            <a:pPr>
              <a:lnSpc>
                <a:spcPct val="107000"/>
              </a:lnSpc>
              <a:spcAft>
                <a:spcPts val="800"/>
              </a:spcAft>
            </a:pPr>
            <a:r>
              <a:rPr lang="en-AU" sz="3200">
                <a:solidFill>
                  <a:schemeClr val="bg1"/>
                </a:solidFill>
                <a:effectLst/>
              </a:rPr>
              <a:t>Guidance notes</a:t>
            </a:r>
          </a:p>
        </p:txBody>
      </p:sp>
      <p:sp>
        <p:nvSpPr>
          <p:cNvPr id="55" name="Freeform 1">
            <a:extLst>
              <a:ext uri="{FF2B5EF4-FFF2-40B4-BE49-F238E27FC236}">
                <a16:creationId xmlns:a16="http://schemas.microsoft.com/office/drawing/2014/main" id="{05CC2809-1A8B-4D17-B677-85754BF43950}"/>
              </a:ext>
            </a:extLst>
          </p:cNvPr>
          <p:cNvSpPr>
            <a:spLocks noChangeArrowheads="1"/>
          </p:cNvSpPr>
          <p:nvPr/>
        </p:nvSpPr>
        <p:spPr bwMode="auto">
          <a:xfrm>
            <a:off x="1890757" y="2145318"/>
            <a:ext cx="5768998" cy="10411918"/>
          </a:xfrm>
          <a:custGeom>
            <a:avLst/>
            <a:gdLst>
              <a:gd name="T0" fmla="*/ 0 w 3757"/>
              <a:gd name="T1" fmla="*/ 7346 h 7385"/>
              <a:gd name="T2" fmla="*/ 0 w 3757"/>
              <a:gd name="T3" fmla="*/ 38 h 7385"/>
              <a:gd name="T4" fmla="*/ 0 w 3757"/>
              <a:gd name="T5" fmla="*/ 38 h 7385"/>
              <a:gd name="T6" fmla="*/ 38 w 3757"/>
              <a:gd name="T7" fmla="*/ 0 h 7385"/>
              <a:gd name="T8" fmla="*/ 3718 w 3757"/>
              <a:gd name="T9" fmla="*/ 0 h 7385"/>
              <a:gd name="T10" fmla="*/ 3718 w 3757"/>
              <a:gd name="T11" fmla="*/ 0 h 7385"/>
              <a:gd name="T12" fmla="*/ 3756 w 3757"/>
              <a:gd name="T13" fmla="*/ 38 h 7385"/>
              <a:gd name="T14" fmla="*/ 3756 w 3757"/>
              <a:gd name="T15" fmla="*/ 7346 h 7385"/>
              <a:gd name="T16" fmla="*/ 3756 w 3757"/>
              <a:gd name="T17" fmla="*/ 7346 h 7385"/>
              <a:gd name="T18" fmla="*/ 3718 w 3757"/>
              <a:gd name="T19" fmla="*/ 7384 h 7385"/>
              <a:gd name="T20" fmla="*/ 38 w 3757"/>
              <a:gd name="T21" fmla="*/ 7384 h 7385"/>
              <a:gd name="T22" fmla="*/ 38 w 3757"/>
              <a:gd name="T23" fmla="*/ 7384 h 7385"/>
              <a:gd name="T24" fmla="*/ 0 w 3757"/>
              <a:gd name="T25" fmla="*/ 7346 h 7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7" h="7385">
                <a:moveTo>
                  <a:pt x="0" y="7346"/>
                </a:moveTo>
                <a:lnTo>
                  <a:pt x="0" y="38"/>
                </a:lnTo>
                <a:lnTo>
                  <a:pt x="0" y="38"/>
                </a:lnTo>
                <a:cubicBezTo>
                  <a:pt x="0" y="16"/>
                  <a:pt x="16" y="0"/>
                  <a:pt x="38" y="0"/>
                </a:cubicBezTo>
                <a:lnTo>
                  <a:pt x="3718" y="0"/>
                </a:lnTo>
                <a:lnTo>
                  <a:pt x="3718" y="0"/>
                </a:lnTo>
                <a:cubicBezTo>
                  <a:pt x="3739" y="0"/>
                  <a:pt x="3756" y="16"/>
                  <a:pt x="3756" y="38"/>
                </a:cubicBezTo>
                <a:lnTo>
                  <a:pt x="3756" y="7346"/>
                </a:lnTo>
                <a:lnTo>
                  <a:pt x="3756" y="7346"/>
                </a:lnTo>
                <a:cubicBezTo>
                  <a:pt x="3756" y="7367"/>
                  <a:pt x="3739" y="7384"/>
                  <a:pt x="3718" y="7384"/>
                </a:cubicBezTo>
                <a:lnTo>
                  <a:pt x="38" y="7384"/>
                </a:lnTo>
                <a:lnTo>
                  <a:pt x="38" y="7384"/>
                </a:lnTo>
                <a:cubicBezTo>
                  <a:pt x="16" y="7384"/>
                  <a:pt x="0" y="7367"/>
                  <a:pt x="0" y="7346"/>
                </a:cubicBezTo>
              </a:path>
            </a:pathLst>
          </a:custGeom>
          <a:solidFill>
            <a:schemeClr val="accent1">
              <a:lumMod val="75000"/>
            </a:schemeClr>
          </a:solidFill>
          <a:ln>
            <a:noFill/>
          </a:ln>
          <a:effectLst/>
        </p:spPr>
        <p:txBody>
          <a:bodyPr wrap="none" anchor="ctr"/>
          <a:lstStyle/>
          <a:p>
            <a:endParaRPr lang="en-US" sz="6532">
              <a:latin typeface="Lato Light" panose="020F0502020204030203" pitchFamily="34" charset="0"/>
            </a:endParaRPr>
          </a:p>
        </p:txBody>
      </p:sp>
      <p:sp>
        <p:nvSpPr>
          <p:cNvPr id="57" name="TextBox 56">
            <a:extLst>
              <a:ext uri="{FF2B5EF4-FFF2-40B4-BE49-F238E27FC236}">
                <a16:creationId xmlns:a16="http://schemas.microsoft.com/office/drawing/2014/main" id="{7D707CC0-6B43-4330-A94E-FD843516F05C}"/>
              </a:ext>
            </a:extLst>
          </p:cNvPr>
          <p:cNvSpPr txBox="1"/>
          <p:nvPr/>
        </p:nvSpPr>
        <p:spPr>
          <a:xfrm>
            <a:off x="3059127" y="5379094"/>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58" name="Subtitle 2">
            <a:extLst>
              <a:ext uri="{FF2B5EF4-FFF2-40B4-BE49-F238E27FC236}">
                <a16:creationId xmlns:a16="http://schemas.microsoft.com/office/drawing/2014/main" id="{A60F20BD-94A8-4E56-B6FD-FE56721EA784}"/>
              </a:ext>
            </a:extLst>
          </p:cNvPr>
          <p:cNvSpPr txBox="1">
            <a:spLocks/>
          </p:cNvSpPr>
          <p:nvPr/>
        </p:nvSpPr>
        <p:spPr>
          <a:xfrm>
            <a:off x="2142414" y="6422283"/>
            <a:ext cx="5318894" cy="585147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spcBef>
                <a:spcPts val="0"/>
              </a:spcBef>
              <a:spcAft>
                <a:spcPts val="1800"/>
              </a:spcAft>
            </a:pPr>
            <a:r>
              <a:rPr lang="en-AU" sz="2800" dirty="0">
                <a:solidFill>
                  <a:schemeClr val="bg1"/>
                </a:solidFill>
                <a:effectLst/>
                <a:latin typeface="+mn-lt"/>
                <a:ea typeface="Calibri" panose="020F0502020204030204" pitchFamily="34" charset="0"/>
                <a:cs typeface="Arial" panose="020B0604020202020204" pitchFamily="34" charset="0"/>
              </a:rPr>
              <a:t>A series of Working Groups formed to address key issues identified.</a:t>
            </a:r>
          </a:p>
          <a:p>
            <a:pPr algn="l">
              <a:lnSpc>
                <a:spcPts val="3500"/>
              </a:lnSpc>
              <a:spcBef>
                <a:spcPts val="0"/>
              </a:spcBef>
              <a:spcAft>
                <a:spcPts val="1800"/>
              </a:spcAft>
            </a:pPr>
            <a:r>
              <a:rPr lang="en-AU" sz="2800" dirty="0">
                <a:solidFill>
                  <a:schemeClr val="bg1"/>
                </a:solidFill>
                <a:latin typeface="+mn-lt"/>
                <a:ea typeface="Lato Light" panose="020F0502020204030203" pitchFamily="34" charset="0"/>
                <a:cs typeface="Arial" panose="020B0604020202020204" pitchFamily="34" charset="0"/>
              </a:rPr>
              <a:t>Each Working Group:</a:t>
            </a:r>
          </a:p>
          <a:p>
            <a:pPr marL="342900" lvl="0" indent="-342900" algn="l">
              <a:lnSpc>
                <a:spcPct val="107000"/>
              </a:lnSpc>
              <a:buFont typeface="Calibri" panose="020F0502020204030204" pitchFamily="34" charset="0"/>
              <a:buChar char="•"/>
            </a:pPr>
            <a:r>
              <a:rPr lang="en-AU" sz="2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provided input into the development of the JORC Code review.</a:t>
            </a:r>
          </a:p>
          <a:p>
            <a:pPr marL="342900" lvl="0" indent="-342900" algn="l">
              <a:lnSpc>
                <a:spcPct val="107000"/>
              </a:lnSpc>
              <a:spcAft>
                <a:spcPts val="800"/>
              </a:spcAft>
              <a:buFont typeface="Calibri" panose="020F0502020204030204" pitchFamily="34" charset="0"/>
              <a:buChar char="•"/>
            </a:pPr>
            <a:r>
              <a:rPr lang="en-AU" sz="2800" dirty="0">
                <a:solidFill>
                  <a:schemeClr val="bg1"/>
                </a:solidFill>
                <a:effectLst/>
                <a:latin typeface="Calibri" panose="020F0502020204030204" pitchFamily="34" charset="0"/>
                <a:ea typeface="Calibri" panose="020F0502020204030204" pitchFamily="34" charset="0"/>
                <a:cs typeface="Arial" panose="020B0604020202020204" pitchFamily="34" charset="0"/>
              </a:rPr>
              <a:t>Provided thoughts, options, and assistance in the review of the Code, specifically around the key area.</a:t>
            </a:r>
          </a:p>
          <a:p>
            <a:pPr algn="l">
              <a:lnSpc>
                <a:spcPts val="3500"/>
              </a:lnSpc>
              <a:spcBef>
                <a:spcPts val="0"/>
              </a:spcBef>
              <a:spcAft>
                <a:spcPts val="1800"/>
              </a:spcAft>
            </a:pPr>
            <a:endParaRPr lang="en-US" sz="3200" dirty="0">
              <a:solidFill>
                <a:schemeClr val="bg1"/>
              </a:solidFill>
              <a:latin typeface="+mn-lt"/>
              <a:ea typeface="Lato Light" panose="020F0502020204030203" pitchFamily="34" charset="0"/>
              <a:cs typeface="Mukta ExtraLight" panose="020B0000000000000000" pitchFamily="34" charset="77"/>
            </a:endParaRPr>
          </a:p>
        </p:txBody>
      </p:sp>
      <p:sp>
        <p:nvSpPr>
          <p:cNvPr id="56" name="Freeform 922">
            <a:extLst>
              <a:ext uri="{FF2B5EF4-FFF2-40B4-BE49-F238E27FC236}">
                <a16:creationId xmlns:a16="http://schemas.microsoft.com/office/drawing/2014/main" id="{2D356CE9-2AEC-46DE-8A6F-4B75C5682189}"/>
              </a:ext>
            </a:extLst>
          </p:cNvPr>
          <p:cNvSpPr>
            <a:spLocks noChangeArrowheads="1"/>
          </p:cNvSpPr>
          <p:nvPr/>
        </p:nvSpPr>
        <p:spPr bwMode="auto">
          <a:xfrm>
            <a:off x="3935987" y="2998563"/>
            <a:ext cx="1654548" cy="1706490"/>
          </a:xfrm>
          <a:custGeom>
            <a:avLst/>
            <a:gdLst>
              <a:gd name="T0" fmla="*/ 203835 w 293328"/>
              <a:gd name="T1" fmla="*/ 273093 h 293328"/>
              <a:gd name="T2" fmla="*/ 238706 w 293328"/>
              <a:gd name="T3" fmla="*/ 280318 h 293328"/>
              <a:gd name="T4" fmla="*/ 238706 w 293328"/>
              <a:gd name="T5" fmla="*/ 252864 h 293328"/>
              <a:gd name="T6" fmla="*/ 171074 w 293328"/>
              <a:gd name="T7" fmla="*/ 141671 h 293328"/>
              <a:gd name="T8" fmla="*/ 126534 w 293328"/>
              <a:gd name="T9" fmla="*/ 212064 h 293328"/>
              <a:gd name="T10" fmla="*/ 171074 w 293328"/>
              <a:gd name="T11" fmla="*/ 141671 h 293328"/>
              <a:gd name="T12" fmla="*/ 72581 w 293328"/>
              <a:gd name="T13" fmla="*/ 192930 h 293328"/>
              <a:gd name="T14" fmla="*/ 117482 w 293328"/>
              <a:gd name="T15" fmla="*/ 160441 h 293328"/>
              <a:gd name="T16" fmla="*/ 121827 w 293328"/>
              <a:gd name="T17" fmla="*/ 116402 h 293328"/>
              <a:gd name="T18" fmla="*/ 121827 w 293328"/>
              <a:gd name="T19" fmla="*/ 152860 h 293328"/>
              <a:gd name="T20" fmla="*/ 121827 w 293328"/>
              <a:gd name="T21" fmla="*/ 116402 h 293328"/>
              <a:gd name="T22" fmla="*/ 123638 w 293328"/>
              <a:gd name="T23" fmla="*/ 107737 h 293328"/>
              <a:gd name="T24" fmla="*/ 180127 w 293328"/>
              <a:gd name="T25" fmla="*/ 134811 h 293328"/>
              <a:gd name="T26" fmla="*/ 177592 w 293328"/>
              <a:gd name="T27" fmla="*/ 199790 h 293328"/>
              <a:gd name="T28" fmla="*/ 121827 w 293328"/>
              <a:gd name="T29" fmla="*/ 223254 h 293328"/>
              <a:gd name="T30" fmla="*/ 66424 w 293328"/>
              <a:gd name="T31" fmla="*/ 199790 h 293328"/>
              <a:gd name="T32" fmla="*/ 63890 w 293328"/>
              <a:gd name="T33" fmla="*/ 134811 h 293328"/>
              <a:gd name="T34" fmla="*/ 120016 w 293328"/>
              <a:gd name="T35" fmla="*/ 107737 h 293328"/>
              <a:gd name="T36" fmla="*/ 62532 w 293328"/>
              <a:gd name="T37" fmla="*/ 105471 h 293328"/>
              <a:gd name="T38" fmla="*/ 62532 w 293328"/>
              <a:gd name="T39" fmla="*/ 223602 h 293328"/>
              <a:gd name="T40" fmla="*/ 165330 w 293328"/>
              <a:gd name="T41" fmla="*/ 236967 h 293328"/>
              <a:gd name="T42" fmla="*/ 197659 w 293328"/>
              <a:gd name="T43" fmla="*/ 266952 h 293328"/>
              <a:gd name="T44" fmla="*/ 196570 w 293328"/>
              <a:gd name="T45" fmla="*/ 210596 h 293328"/>
              <a:gd name="T46" fmla="*/ 181677 w 293328"/>
              <a:gd name="T47" fmla="*/ 105471 h 293328"/>
              <a:gd name="T48" fmla="*/ 122105 w 293328"/>
              <a:gd name="T49" fmla="*/ 71876 h 293328"/>
              <a:gd name="T50" fmla="*/ 205287 w 293328"/>
              <a:gd name="T51" fmla="*/ 206623 h 293328"/>
              <a:gd name="T52" fmla="*/ 253598 w 293328"/>
              <a:gd name="T53" fmla="*/ 266590 h 293328"/>
              <a:gd name="T54" fmla="*/ 224903 w 293328"/>
              <a:gd name="T55" fmla="*/ 295129 h 293328"/>
              <a:gd name="T56" fmla="*/ 164604 w 293328"/>
              <a:gd name="T57" fmla="*/ 246721 h 293328"/>
              <a:gd name="T58" fmla="*/ 28750 w 293328"/>
              <a:gd name="T59" fmla="*/ 164718 h 293328"/>
              <a:gd name="T60" fmla="*/ 122105 w 293328"/>
              <a:gd name="T61" fmla="*/ 71876 h 293328"/>
              <a:gd name="T62" fmla="*/ 264897 w 293328"/>
              <a:gd name="T63" fmla="*/ 22237 h 293328"/>
              <a:gd name="T64" fmla="*/ 264897 w 293328"/>
              <a:gd name="T65" fmla="*/ 28872 h 293328"/>
              <a:gd name="T66" fmla="*/ 258632 w 293328"/>
              <a:gd name="T67" fmla="*/ 28872 h 293328"/>
              <a:gd name="T68" fmla="*/ 258632 w 293328"/>
              <a:gd name="T69" fmla="*/ 22237 h 293328"/>
              <a:gd name="T70" fmla="*/ 217348 w 293328"/>
              <a:gd name="T71" fmla="*/ 22237 h 293328"/>
              <a:gd name="T72" fmla="*/ 217348 w 293328"/>
              <a:gd name="T73" fmla="*/ 28872 h 293328"/>
              <a:gd name="T74" fmla="*/ 210714 w 293328"/>
              <a:gd name="T75" fmla="*/ 28872 h 293328"/>
              <a:gd name="T76" fmla="*/ 210714 w 293328"/>
              <a:gd name="T77" fmla="*/ 22237 h 293328"/>
              <a:gd name="T78" fmla="*/ 242414 w 293328"/>
              <a:gd name="T79" fmla="*/ 25554 h 293328"/>
              <a:gd name="T80" fmla="*/ 233199 w 293328"/>
              <a:gd name="T81" fmla="*/ 25554 h 293328"/>
              <a:gd name="T82" fmla="*/ 9042 w 293328"/>
              <a:gd name="T83" fmla="*/ 8682 h 293328"/>
              <a:gd name="T84" fmla="*/ 286087 w 293328"/>
              <a:gd name="T85" fmla="*/ 41594 h 293328"/>
              <a:gd name="T86" fmla="*/ 9042 w 293328"/>
              <a:gd name="T87" fmla="*/ 8682 h 293328"/>
              <a:gd name="T88" fmla="*/ 290789 w 293328"/>
              <a:gd name="T89" fmla="*/ 0 h 293328"/>
              <a:gd name="T90" fmla="*/ 295129 w 293328"/>
              <a:gd name="T91" fmla="*/ 290427 h 293328"/>
              <a:gd name="T92" fmla="*/ 261855 w 293328"/>
              <a:gd name="T93" fmla="*/ 295129 h 293328"/>
              <a:gd name="T94" fmla="*/ 261855 w 293328"/>
              <a:gd name="T95" fmla="*/ 286087 h 293328"/>
              <a:gd name="T96" fmla="*/ 286087 w 293328"/>
              <a:gd name="T97" fmla="*/ 50636 h 293328"/>
              <a:gd name="T98" fmla="*/ 9042 w 293328"/>
              <a:gd name="T99" fmla="*/ 286087 h 293328"/>
              <a:gd name="T100" fmla="*/ 188795 w 293328"/>
              <a:gd name="T101" fmla="*/ 290427 h 293328"/>
              <a:gd name="T102" fmla="*/ 4703 w 293328"/>
              <a:gd name="T103" fmla="*/ 295129 h 293328"/>
              <a:gd name="T104" fmla="*/ 0 w 293328"/>
              <a:gd name="T105" fmla="*/ 4339 h 29332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3328" h="293328">
                <a:moveTo>
                  <a:pt x="230028" y="244139"/>
                </a:moveTo>
                <a:lnTo>
                  <a:pt x="202590" y="271426"/>
                </a:lnTo>
                <a:lnTo>
                  <a:pt x="209811" y="278607"/>
                </a:lnTo>
                <a:cubicBezTo>
                  <a:pt x="217392" y="286147"/>
                  <a:pt x="229667" y="286147"/>
                  <a:pt x="237249" y="278607"/>
                </a:cubicBezTo>
                <a:cubicBezTo>
                  <a:pt x="240859" y="275017"/>
                  <a:pt x="243025" y="269990"/>
                  <a:pt x="243025" y="264963"/>
                </a:cubicBezTo>
                <a:cubicBezTo>
                  <a:pt x="243025" y="259578"/>
                  <a:pt x="240859" y="254910"/>
                  <a:pt x="237249" y="251320"/>
                </a:cubicBezTo>
                <a:lnTo>
                  <a:pt x="230028" y="244139"/>
                </a:lnTo>
                <a:close/>
                <a:moveTo>
                  <a:pt x="170030" y="140806"/>
                </a:moveTo>
                <a:lnTo>
                  <a:pt x="125762" y="159462"/>
                </a:lnTo>
                <a:lnTo>
                  <a:pt x="125762" y="210769"/>
                </a:lnTo>
                <a:lnTo>
                  <a:pt x="170030" y="191753"/>
                </a:lnTo>
                <a:lnTo>
                  <a:pt x="170030" y="140806"/>
                </a:lnTo>
                <a:close/>
                <a:moveTo>
                  <a:pt x="72138" y="140806"/>
                </a:moveTo>
                <a:lnTo>
                  <a:pt x="72138" y="191753"/>
                </a:lnTo>
                <a:lnTo>
                  <a:pt x="116765" y="210769"/>
                </a:lnTo>
                <a:lnTo>
                  <a:pt x="116765" y="159462"/>
                </a:lnTo>
                <a:lnTo>
                  <a:pt x="72138" y="140806"/>
                </a:lnTo>
                <a:close/>
                <a:moveTo>
                  <a:pt x="121084" y="115690"/>
                </a:moveTo>
                <a:lnTo>
                  <a:pt x="78976" y="133989"/>
                </a:lnTo>
                <a:lnTo>
                  <a:pt x="121084" y="151928"/>
                </a:lnTo>
                <a:lnTo>
                  <a:pt x="163552" y="133989"/>
                </a:lnTo>
                <a:lnTo>
                  <a:pt x="121084" y="115690"/>
                </a:lnTo>
                <a:close/>
                <a:moveTo>
                  <a:pt x="119284" y="107080"/>
                </a:moveTo>
                <a:cubicBezTo>
                  <a:pt x="120364" y="106362"/>
                  <a:pt x="121804" y="106362"/>
                  <a:pt x="122883" y="107080"/>
                </a:cubicBezTo>
                <a:lnTo>
                  <a:pt x="176508" y="129683"/>
                </a:lnTo>
                <a:cubicBezTo>
                  <a:pt x="177948" y="130401"/>
                  <a:pt x="179027" y="132195"/>
                  <a:pt x="179027" y="133989"/>
                </a:cubicBezTo>
                <a:lnTo>
                  <a:pt x="179027" y="194623"/>
                </a:lnTo>
                <a:cubicBezTo>
                  <a:pt x="179027" y="196417"/>
                  <a:pt x="177948" y="198211"/>
                  <a:pt x="176508" y="198570"/>
                </a:cubicBezTo>
                <a:lnTo>
                  <a:pt x="122883" y="221532"/>
                </a:lnTo>
                <a:cubicBezTo>
                  <a:pt x="122523" y="221891"/>
                  <a:pt x="121804" y="221891"/>
                  <a:pt x="121084" y="221891"/>
                </a:cubicBezTo>
                <a:cubicBezTo>
                  <a:pt x="120364" y="221891"/>
                  <a:pt x="120004" y="221891"/>
                  <a:pt x="119284" y="221532"/>
                </a:cubicBezTo>
                <a:lnTo>
                  <a:pt x="66019" y="198570"/>
                </a:lnTo>
                <a:cubicBezTo>
                  <a:pt x="64580" y="198211"/>
                  <a:pt x="63500" y="196417"/>
                  <a:pt x="63500" y="194623"/>
                </a:cubicBezTo>
                <a:lnTo>
                  <a:pt x="63500" y="133989"/>
                </a:lnTo>
                <a:cubicBezTo>
                  <a:pt x="63500" y="132195"/>
                  <a:pt x="64580" y="130401"/>
                  <a:pt x="66019" y="129683"/>
                </a:cubicBezTo>
                <a:lnTo>
                  <a:pt x="119284" y="107080"/>
                </a:lnTo>
                <a:close/>
                <a:moveTo>
                  <a:pt x="121359" y="80413"/>
                </a:moveTo>
                <a:cubicBezTo>
                  <a:pt x="98975" y="80413"/>
                  <a:pt x="78036" y="89030"/>
                  <a:pt x="62150" y="104828"/>
                </a:cubicBezTo>
                <a:cubicBezTo>
                  <a:pt x="46626" y="120267"/>
                  <a:pt x="37962" y="141092"/>
                  <a:pt x="37962" y="163712"/>
                </a:cubicBezTo>
                <a:cubicBezTo>
                  <a:pt x="37962" y="185614"/>
                  <a:pt x="46626" y="206439"/>
                  <a:pt x="62150" y="222237"/>
                </a:cubicBezTo>
                <a:cubicBezTo>
                  <a:pt x="88506" y="248447"/>
                  <a:pt x="129663" y="254192"/>
                  <a:pt x="162516" y="236240"/>
                </a:cubicBezTo>
                <a:cubicBezTo>
                  <a:pt x="162877" y="235521"/>
                  <a:pt x="163599" y="235521"/>
                  <a:pt x="164321" y="235521"/>
                </a:cubicBezTo>
                <a:cubicBezTo>
                  <a:pt x="165405" y="235521"/>
                  <a:pt x="166849" y="236240"/>
                  <a:pt x="167571" y="236958"/>
                </a:cubicBezTo>
                <a:lnTo>
                  <a:pt x="196453" y="265322"/>
                </a:lnTo>
                <a:lnTo>
                  <a:pt x="223891" y="237676"/>
                </a:lnTo>
                <a:lnTo>
                  <a:pt x="195370" y="209311"/>
                </a:lnTo>
                <a:cubicBezTo>
                  <a:pt x="193926" y="207875"/>
                  <a:pt x="193565" y="205721"/>
                  <a:pt x="194648" y="203925"/>
                </a:cubicBezTo>
                <a:cubicBezTo>
                  <a:pt x="212699" y="171611"/>
                  <a:pt x="207284" y="131039"/>
                  <a:pt x="180568" y="104828"/>
                </a:cubicBezTo>
                <a:cubicBezTo>
                  <a:pt x="165043" y="89030"/>
                  <a:pt x="144104" y="80413"/>
                  <a:pt x="121359" y="80413"/>
                </a:cubicBezTo>
                <a:close/>
                <a:moveTo>
                  <a:pt x="121359" y="71437"/>
                </a:moveTo>
                <a:cubicBezTo>
                  <a:pt x="146270" y="71437"/>
                  <a:pt x="169737" y="80772"/>
                  <a:pt x="187066" y="98365"/>
                </a:cubicBezTo>
                <a:cubicBezTo>
                  <a:pt x="215226" y="126371"/>
                  <a:pt x="222086" y="170175"/>
                  <a:pt x="204034" y="205362"/>
                </a:cubicBezTo>
                <a:lnTo>
                  <a:pt x="243747" y="244857"/>
                </a:lnTo>
                <a:cubicBezTo>
                  <a:pt x="249163" y="250242"/>
                  <a:pt x="252051" y="257423"/>
                  <a:pt x="252051" y="264963"/>
                </a:cubicBezTo>
                <a:cubicBezTo>
                  <a:pt x="252051" y="272503"/>
                  <a:pt x="249163" y="279684"/>
                  <a:pt x="243747" y="285070"/>
                </a:cubicBezTo>
                <a:cubicBezTo>
                  <a:pt x="237971" y="290456"/>
                  <a:pt x="230750" y="293328"/>
                  <a:pt x="223530" y="293328"/>
                </a:cubicBezTo>
                <a:cubicBezTo>
                  <a:pt x="216309" y="293328"/>
                  <a:pt x="209089" y="290456"/>
                  <a:pt x="203312" y="285070"/>
                </a:cubicBezTo>
                <a:lnTo>
                  <a:pt x="163599" y="245216"/>
                </a:lnTo>
                <a:cubicBezTo>
                  <a:pt x="128219" y="263527"/>
                  <a:pt x="84173" y="256705"/>
                  <a:pt x="56013" y="228700"/>
                </a:cubicBezTo>
                <a:cubicBezTo>
                  <a:pt x="38684" y="211106"/>
                  <a:pt x="28575" y="188127"/>
                  <a:pt x="28575" y="163712"/>
                </a:cubicBezTo>
                <a:cubicBezTo>
                  <a:pt x="28575" y="138938"/>
                  <a:pt x="38684" y="115600"/>
                  <a:pt x="56013" y="98365"/>
                </a:cubicBezTo>
                <a:cubicBezTo>
                  <a:pt x="73343" y="80772"/>
                  <a:pt x="96809" y="71437"/>
                  <a:pt x="121359" y="71437"/>
                </a:cubicBezTo>
                <a:close/>
                <a:moveTo>
                  <a:pt x="257053" y="22102"/>
                </a:moveTo>
                <a:cubicBezTo>
                  <a:pt x="258518" y="20637"/>
                  <a:pt x="261815" y="20637"/>
                  <a:pt x="263280" y="22102"/>
                </a:cubicBezTo>
                <a:cubicBezTo>
                  <a:pt x="264379" y="22835"/>
                  <a:pt x="264746" y="24300"/>
                  <a:pt x="264746" y="25399"/>
                </a:cubicBezTo>
                <a:cubicBezTo>
                  <a:pt x="264746" y="26499"/>
                  <a:pt x="264379" y="27598"/>
                  <a:pt x="263280" y="28697"/>
                </a:cubicBezTo>
                <a:cubicBezTo>
                  <a:pt x="262548" y="29429"/>
                  <a:pt x="261449" y="29796"/>
                  <a:pt x="260350" y="29796"/>
                </a:cubicBezTo>
                <a:cubicBezTo>
                  <a:pt x="258884" y="29796"/>
                  <a:pt x="258152" y="29429"/>
                  <a:pt x="257053" y="28697"/>
                </a:cubicBezTo>
                <a:cubicBezTo>
                  <a:pt x="256320" y="27598"/>
                  <a:pt x="255587" y="26499"/>
                  <a:pt x="255587" y="25399"/>
                </a:cubicBezTo>
                <a:cubicBezTo>
                  <a:pt x="255587" y="24300"/>
                  <a:pt x="256320" y="22835"/>
                  <a:pt x="257053" y="22102"/>
                </a:cubicBezTo>
                <a:close/>
                <a:moveTo>
                  <a:pt x="209428" y="22102"/>
                </a:moveTo>
                <a:cubicBezTo>
                  <a:pt x="211259" y="20637"/>
                  <a:pt x="214190" y="20637"/>
                  <a:pt x="216022" y="22102"/>
                </a:cubicBezTo>
                <a:cubicBezTo>
                  <a:pt x="216754" y="22835"/>
                  <a:pt x="217121" y="24300"/>
                  <a:pt x="217121" y="25399"/>
                </a:cubicBezTo>
                <a:cubicBezTo>
                  <a:pt x="217121" y="26499"/>
                  <a:pt x="216754" y="27598"/>
                  <a:pt x="216022" y="28697"/>
                </a:cubicBezTo>
                <a:cubicBezTo>
                  <a:pt x="214923" y="29429"/>
                  <a:pt x="213824" y="29796"/>
                  <a:pt x="212725" y="29796"/>
                </a:cubicBezTo>
                <a:cubicBezTo>
                  <a:pt x="211626" y="29796"/>
                  <a:pt x="210160" y="29429"/>
                  <a:pt x="209428" y="28697"/>
                </a:cubicBezTo>
                <a:cubicBezTo>
                  <a:pt x="208695" y="27598"/>
                  <a:pt x="207962" y="26499"/>
                  <a:pt x="207962" y="25399"/>
                </a:cubicBezTo>
                <a:cubicBezTo>
                  <a:pt x="207962" y="24300"/>
                  <a:pt x="208695" y="22835"/>
                  <a:pt x="209428" y="22102"/>
                </a:cubicBezTo>
                <a:close/>
                <a:moveTo>
                  <a:pt x="236538" y="20637"/>
                </a:moveTo>
                <a:cubicBezTo>
                  <a:pt x="239102" y="20637"/>
                  <a:pt x="240934" y="22835"/>
                  <a:pt x="240934" y="25399"/>
                </a:cubicBezTo>
                <a:cubicBezTo>
                  <a:pt x="240934" y="27964"/>
                  <a:pt x="239102" y="29796"/>
                  <a:pt x="236538" y="29796"/>
                </a:cubicBezTo>
                <a:cubicBezTo>
                  <a:pt x="233973" y="29796"/>
                  <a:pt x="231775" y="27964"/>
                  <a:pt x="231775" y="25399"/>
                </a:cubicBezTo>
                <a:cubicBezTo>
                  <a:pt x="231775" y="22835"/>
                  <a:pt x="233973" y="20637"/>
                  <a:pt x="236538" y="20637"/>
                </a:cubicBezTo>
                <a:close/>
                <a:moveTo>
                  <a:pt x="8987" y="8627"/>
                </a:moveTo>
                <a:lnTo>
                  <a:pt x="8987" y="41339"/>
                </a:lnTo>
                <a:lnTo>
                  <a:pt x="284341" y="41339"/>
                </a:lnTo>
                <a:lnTo>
                  <a:pt x="284341" y="8627"/>
                </a:lnTo>
                <a:lnTo>
                  <a:pt x="8987" y="8627"/>
                </a:lnTo>
                <a:close/>
                <a:moveTo>
                  <a:pt x="4673" y="0"/>
                </a:moveTo>
                <a:lnTo>
                  <a:pt x="289014" y="0"/>
                </a:lnTo>
                <a:cubicBezTo>
                  <a:pt x="291530" y="0"/>
                  <a:pt x="293328" y="1797"/>
                  <a:pt x="293328" y="4314"/>
                </a:cubicBezTo>
                <a:lnTo>
                  <a:pt x="293328" y="288654"/>
                </a:lnTo>
                <a:cubicBezTo>
                  <a:pt x="293328" y="291530"/>
                  <a:pt x="291530" y="293328"/>
                  <a:pt x="289014" y="293328"/>
                </a:cubicBezTo>
                <a:lnTo>
                  <a:pt x="260256" y="293328"/>
                </a:lnTo>
                <a:cubicBezTo>
                  <a:pt x="258100" y="293328"/>
                  <a:pt x="255943" y="291530"/>
                  <a:pt x="255943" y="288654"/>
                </a:cubicBezTo>
                <a:cubicBezTo>
                  <a:pt x="255943" y="286498"/>
                  <a:pt x="258100" y="284341"/>
                  <a:pt x="260256" y="284341"/>
                </a:cubicBezTo>
                <a:lnTo>
                  <a:pt x="284341" y="284341"/>
                </a:lnTo>
                <a:lnTo>
                  <a:pt x="284341" y="50326"/>
                </a:lnTo>
                <a:lnTo>
                  <a:pt x="8987" y="50326"/>
                </a:lnTo>
                <a:lnTo>
                  <a:pt x="8987" y="284341"/>
                </a:lnTo>
                <a:lnTo>
                  <a:pt x="183330" y="284341"/>
                </a:lnTo>
                <a:cubicBezTo>
                  <a:pt x="185846" y="284341"/>
                  <a:pt x="187643" y="286498"/>
                  <a:pt x="187643" y="288654"/>
                </a:cubicBezTo>
                <a:cubicBezTo>
                  <a:pt x="187643" y="291530"/>
                  <a:pt x="185846" y="293328"/>
                  <a:pt x="183330" y="293328"/>
                </a:cubicBezTo>
                <a:lnTo>
                  <a:pt x="4673" y="293328"/>
                </a:lnTo>
                <a:cubicBezTo>
                  <a:pt x="2157" y="293328"/>
                  <a:pt x="0" y="291530"/>
                  <a:pt x="0" y="288654"/>
                </a:cubicBezTo>
                <a:lnTo>
                  <a:pt x="0" y="4314"/>
                </a:lnTo>
                <a:cubicBezTo>
                  <a:pt x="0" y="1797"/>
                  <a:pt x="2157" y="0"/>
                  <a:pt x="4673" y="0"/>
                </a:cubicBezTo>
                <a:close/>
              </a:path>
            </a:pathLst>
          </a:custGeom>
          <a:solidFill>
            <a:schemeClr val="bg1"/>
          </a:solidFill>
          <a:ln>
            <a:noFill/>
          </a:ln>
          <a:effectLst/>
        </p:spPr>
        <p:txBody>
          <a:bodyPr anchor="ctr"/>
          <a:lstStyle/>
          <a:p>
            <a:endParaRPr lang="en-US">
              <a:latin typeface="Lato Light" panose="020F0502020204030203" pitchFamily="34" charset="0"/>
            </a:endParaRP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80649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AEEB2C19-A098-4034-A5BA-A7688730A673}"/>
              </a:ext>
            </a:extLst>
          </p:cNvPr>
          <p:cNvSpPr/>
          <p:nvPr/>
        </p:nvSpPr>
        <p:spPr>
          <a:xfrm>
            <a:off x="3313838" y="10262200"/>
            <a:ext cx="1563014" cy="1563014"/>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COMPETENCE &amp; COMPETENT PERSON</a:t>
            </a:r>
          </a:p>
        </p:txBody>
      </p:sp>
      <p:sp>
        <p:nvSpPr>
          <p:cNvPr id="12" name="TextBox 11">
            <a:extLst>
              <a:ext uri="{FF2B5EF4-FFF2-40B4-BE49-F238E27FC236}">
                <a16:creationId xmlns:a16="http://schemas.microsoft.com/office/drawing/2014/main" id="{E939C395-FD71-412F-86EF-079EF1030E06}"/>
              </a:ext>
            </a:extLst>
          </p:cNvPr>
          <p:cNvSpPr txBox="1"/>
          <p:nvPr/>
        </p:nvSpPr>
        <p:spPr>
          <a:xfrm>
            <a:off x="2356857" y="2461168"/>
            <a:ext cx="13250135" cy="1077218"/>
          </a:xfrm>
          <a:prstGeom prst="rect">
            <a:avLst/>
          </a:prstGeom>
          <a:noFill/>
        </p:spPr>
        <p:txBody>
          <a:bodyPr wrap="square" rtlCol="0" anchor="ctr" anchorCtr="0">
            <a:spAutoFit/>
          </a:bodyPr>
          <a:lstStyle/>
          <a:p>
            <a:r>
              <a:rPr lang="en-US" sz="3200" dirty="0">
                <a:ea typeface="League Spartan" charset="0"/>
                <a:cs typeface="Poppins" pitchFamily="2" charset="77"/>
              </a:rPr>
              <a:t>AusIMM &amp; AIG have formed a Joint Taskforce to review options for improving the requirements to act as a Competent Person </a:t>
            </a:r>
          </a:p>
        </p:txBody>
      </p:sp>
      <p:sp>
        <p:nvSpPr>
          <p:cNvPr id="57" name="TextBox 56">
            <a:extLst>
              <a:ext uri="{FF2B5EF4-FFF2-40B4-BE49-F238E27FC236}">
                <a16:creationId xmlns:a16="http://schemas.microsoft.com/office/drawing/2014/main" id="{7D707CC0-6B43-4330-A94E-FD843516F05C}"/>
              </a:ext>
            </a:extLst>
          </p:cNvPr>
          <p:cNvSpPr txBox="1"/>
          <p:nvPr/>
        </p:nvSpPr>
        <p:spPr>
          <a:xfrm>
            <a:off x="3070254" y="6737671"/>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6" name="Diagram 5">
            <a:extLst>
              <a:ext uri="{FF2B5EF4-FFF2-40B4-BE49-F238E27FC236}">
                <a16:creationId xmlns:a16="http://schemas.microsoft.com/office/drawing/2014/main" id="{4B5CCF18-D1FF-49B0-AB82-8A5146F3EC8B}"/>
              </a:ext>
            </a:extLst>
          </p:cNvPr>
          <p:cNvGraphicFramePr/>
          <p:nvPr>
            <p:extLst>
              <p:ext uri="{D42A27DB-BD31-4B8C-83A1-F6EECF244321}">
                <p14:modId xmlns:p14="http://schemas.microsoft.com/office/powerpoint/2010/main" val="1788179848"/>
              </p:ext>
            </p:extLst>
          </p:nvPr>
        </p:nvGraphicFramePr>
        <p:xfrm>
          <a:off x="3066000" y="4098577"/>
          <a:ext cx="12192000" cy="812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 descr="Target Audience with solid fill">
            <a:extLst>
              <a:ext uri="{FF2B5EF4-FFF2-40B4-BE49-F238E27FC236}">
                <a16:creationId xmlns:a16="http://schemas.microsoft.com/office/drawing/2014/main" id="{ED8A907A-E30E-4BC8-B3DC-A0B14F58D44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19959" y="4858866"/>
            <a:ext cx="1118517" cy="1118517"/>
          </a:xfrm>
          <a:prstGeom prst="rect">
            <a:avLst/>
          </a:prstGeom>
        </p:spPr>
      </p:pic>
      <p:pic>
        <p:nvPicPr>
          <p:cNvPr id="10" name="Graphic 9" descr="Contract with solid fill">
            <a:extLst>
              <a:ext uri="{FF2B5EF4-FFF2-40B4-BE49-F238E27FC236}">
                <a16:creationId xmlns:a16="http://schemas.microsoft.com/office/drawing/2014/main" id="{AA97D8BE-03FC-45E4-BC06-D5EEB8072F8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97328" y="6737671"/>
            <a:ext cx="914400" cy="914400"/>
          </a:xfrm>
          <a:prstGeom prst="rect">
            <a:avLst/>
          </a:prstGeom>
        </p:spPr>
      </p:pic>
      <p:pic>
        <p:nvPicPr>
          <p:cNvPr id="14" name="Graphic 13" descr="Search Inventory with solid fill">
            <a:extLst>
              <a:ext uri="{FF2B5EF4-FFF2-40B4-BE49-F238E27FC236}">
                <a16:creationId xmlns:a16="http://schemas.microsoft.com/office/drawing/2014/main" id="{04A8DB9F-DD37-40EC-BD0A-B67A0AC0D8B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70793" y="8617493"/>
            <a:ext cx="914400" cy="914400"/>
          </a:xfrm>
          <a:prstGeom prst="rect">
            <a:avLst/>
          </a:prstGeom>
        </p:spPr>
      </p:pic>
      <p:pic>
        <p:nvPicPr>
          <p:cNvPr id="4" name="Graphic 3" descr="Connections with solid fill">
            <a:extLst>
              <a:ext uri="{FF2B5EF4-FFF2-40B4-BE49-F238E27FC236}">
                <a16:creationId xmlns:a16="http://schemas.microsoft.com/office/drawing/2014/main" id="{AC6F11C8-962B-4E7D-9DD9-BE5D560522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34860" y="10369739"/>
            <a:ext cx="1274269" cy="1274269"/>
          </a:xfrm>
          <a:prstGeom prst="rect">
            <a:avLst/>
          </a:prstGeom>
        </p:spPr>
      </p:pic>
    </p:spTree>
    <p:extLst>
      <p:ext uri="{BB962C8B-B14F-4D97-AF65-F5344CB8AC3E}">
        <p14:creationId xmlns:p14="http://schemas.microsoft.com/office/powerpoint/2010/main" val="360327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066A3F-3AAB-467D-8098-E4C16DDD43C0}"/>
              </a:ext>
            </a:extLst>
          </p:cNvPr>
          <p:cNvSpPr txBox="1"/>
          <p:nvPr/>
        </p:nvSpPr>
        <p:spPr>
          <a:xfrm>
            <a:off x="3672837" y="584364"/>
            <a:ext cx="10942419" cy="784830"/>
          </a:xfrm>
          <a:prstGeom prst="rect">
            <a:avLst/>
          </a:prstGeom>
          <a:noFill/>
        </p:spPr>
        <p:txBody>
          <a:bodyPr wrap="none" rtlCol="0">
            <a:spAutoFit/>
          </a:bodyPr>
          <a:lstStyle/>
          <a:p>
            <a:pPr algn="ctr"/>
            <a:r>
              <a:rPr lang="en-US" sz="4500" b="1">
                <a:solidFill>
                  <a:schemeClr val="accent1">
                    <a:lumMod val="50000"/>
                  </a:schemeClr>
                </a:solidFill>
                <a:latin typeface="Poppins" pitchFamily="2" charset="77"/>
                <a:cs typeface="Poppins" pitchFamily="2" charset="77"/>
              </a:rPr>
              <a:t>COMPETENT PERSON BASELINE STUDY</a:t>
            </a:r>
          </a:p>
        </p:txBody>
      </p:sp>
      <p:sp>
        <p:nvSpPr>
          <p:cNvPr id="3" name="TextBox 2">
            <a:extLst>
              <a:ext uri="{FF2B5EF4-FFF2-40B4-BE49-F238E27FC236}">
                <a16:creationId xmlns:a16="http://schemas.microsoft.com/office/drawing/2014/main" id="{B58C2FCD-FF93-41F5-889D-49CE82D70D1C}"/>
              </a:ext>
            </a:extLst>
          </p:cNvPr>
          <p:cNvSpPr txBox="1"/>
          <p:nvPr/>
        </p:nvSpPr>
        <p:spPr>
          <a:xfrm>
            <a:off x="6941434" y="1949947"/>
            <a:ext cx="4780924" cy="707886"/>
          </a:xfrm>
          <a:prstGeom prst="rect">
            <a:avLst/>
          </a:prstGeom>
          <a:noFill/>
        </p:spPr>
        <p:txBody>
          <a:bodyPr wrap="none" rtlCol="0">
            <a:spAutoFit/>
          </a:bodyPr>
          <a:lstStyle/>
          <a:p>
            <a:r>
              <a:rPr lang="en-AU" sz="4000" b="1">
                <a:solidFill>
                  <a:srgbClr val="002060"/>
                </a:solidFill>
              </a:rPr>
              <a:t>Study Review Process</a:t>
            </a:r>
          </a:p>
        </p:txBody>
      </p:sp>
      <p:sp>
        <p:nvSpPr>
          <p:cNvPr id="7" name="Rectangle 6">
            <a:extLst>
              <a:ext uri="{FF2B5EF4-FFF2-40B4-BE49-F238E27FC236}">
                <a16:creationId xmlns:a16="http://schemas.microsoft.com/office/drawing/2014/main" id="{FE2C2917-7C5E-4A87-A094-25AB15C8CF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2BCF5BC5-5399-43CD-B7C2-C4B4300E9B74}"/>
              </a:ext>
            </a:extLst>
          </p:cNvPr>
          <p:cNvSpPr txBox="1"/>
          <p:nvPr/>
        </p:nvSpPr>
        <p:spPr>
          <a:xfrm>
            <a:off x="1147665" y="11236360"/>
            <a:ext cx="16543176" cy="1938992"/>
          </a:xfrm>
          <a:prstGeom prst="rect">
            <a:avLst/>
          </a:prstGeom>
          <a:noFill/>
        </p:spPr>
        <p:txBody>
          <a:bodyPr wrap="square" rtlCol="0">
            <a:spAutoFit/>
          </a:bodyPr>
          <a:lstStyle/>
          <a:p>
            <a:r>
              <a:rPr lang="en-AU" sz="4000" b="1" dirty="0">
                <a:solidFill>
                  <a:srgbClr val="002060"/>
                </a:solidFill>
              </a:rPr>
              <a:t>Recommendations from the Baseline Study, essentially a factual background, related to definition of a Competent Person, Competent Person consent forms and potential membership requirements also considered </a:t>
            </a:r>
          </a:p>
        </p:txBody>
      </p:sp>
      <p:sp>
        <p:nvSpPr>
          <p:cNvPr id="5" name="Rectangle 4">
            <a:extLst>
              <a:ext uri="{FF2B5EF4-FFF2-40B4-BE49-F238E27FC236}">
                <a16:creationId xmlns:a16="http://schemas.microsoft.com/office/drawing/2014/main" id="{14B8449B-2055-43D7-89AA-15EFFCC94F47}"/>
              </a:ext>
            </a:extLst>
          </p:cNvPr>
          <p:cNvSpPr/>
          <p:nvPr/>
        </p:nvSpPr>
        <p:spPr>
          <a:xfrm>
            <a:off x="3116424" y="3247443"/>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Baseline Study Draft</a:t>
            </a:r>
          </a:p>
          <a:p>
            <a:pPr algn="ctr"/>
            <a:r>
              <a:rPr lang="en-AU" sz="2400"/>
              <a:t>Author compilation</a:t>
            </a:r>
          </a:p>
        </p:txBody>
      </p:sp>
      <p:sp>
        <p:nvSpPr>
          <p:cNvPr id="9" name="Rectangle 8">
            <a:extLst>
              <a:ext uri="{FF2B5EF4-FFF2-40B4-BE49-F238E27FC236}">
                <a16:creationId xmlns:a16="http://schemas.microsoft.com/office/drawing/2014/main" id="{393393D8-5826-4CA1-AA55-FBEAE80F9CA5}"/>
              </a:ext>
            </a:extLst>
          </p:cNvPr>
          <p:cNvSpPr/>
          <p:nvPr/>
        </p:nvSpPr>
        <p:spPr>
          <a:xfrm>
            <a:off x="8368004" y="3236112"/>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Baseline Study</a:t>
            </a:r>
          </a:p>
          <a:p>
            <a:pPr algn="ctr"/>
            <a:r>
              <a:rPr lang="en-AU" sz="2400"/>
              <a:t>Peer review</a:t>
            </a:r>
          </a:p>
        </p:txBody>
      </p:sp>
      <p:sp>
        <p:nvSpPr>
          <p:cNvPr id="10" name="Rectangle 9">
            <a:extLst>
              <a:ext uri="{FF2B5EF4-FFF2-40B4-BE49-F238E27FC236}">
                <a16:creationId xmlns:a16="http://schemas.microsoft.com/office/drawing/2014/main" id="{AB19173E-1A77-49EE-9C8D-C2EDE0B26BB6}"/>
              </a:ext>
            </a:extLst>
          </p:cNvPr>
          <p:cNvSpPr/>
          <p:nvPr/>
        </p:nvSpPr>
        <p:spPr>
          <a:xfrm>
            <a:off x="13619585" y="3236112"/>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JORC </a:t>
            </a:r>
          </a:p>
          <a:p>
            <a:pPr algn="ctr"/>
            <a:r>
              <a:rPr lang="en-AU" sz="2400" dirty="0"/>
              <a:t>Competent Person </a:t>
            </a:r>
          </a:p>
          <a:p>
            <a:pPr algn="ctr"/>
            <a:r>
              <a:rPr lang="en-AU" sz="2400" dirty="0"/>
              <a:t>Working Group review</a:t>
            </a:r>
          </a:p>
        </p:txBody>
      </p:sp>
      <p:sp>
        <p:nvSpPr>
          <p:cNvPr id="11" name="Rectangle 10">
            <a:extLst>
              <a:ext uri="{FF2B5EF4-FFF2-40B4-BE49-F238E27FC236}">
                <a16:creationId xmlns:a16="http://schemas.microsoft.com/office/drawing/2014/main" id="{0A6D6FDD-AD24-460E-A267-170CF6BE2E3B}"/>
              </a:ext>
            </a:extLst>
          </p:cNvPr>
          <p:cNvSpPr/>
          <p:nvPr/>
        </p:nvSpPr>
        <p:spPr>
          <a:xfrm>
            <a:off x="3116423" y="5217987"/>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Lead Author Recommendations</a:t>
            </a:r>
          </a:p>
        </p:txBody>
      </p:sp>
      <p:sp>
        <p:nvSpPr>
          <p:cNvPr id="12" name="Rectangle 11">
            <a:extLst>
              <a:ext uri="{FF2B5EF4-FFF2-40B4-BE49-F238E27FC236}">
                <a16:creationId xmlns:a16="http://schemas.microsoft.com/office/drawing/2014/main" id="{64844458-833B-456F-BDA7-0F1EB237AFF7}"/>
              </a:ext>
            </a:extLst>
          </p:cNvPr>
          <p:cNvSpPr/>
          <p:nvPr/>
        </p:nvSpPr>
        <p:spPr>
          <a:xfrm>
            <a:off x="3116422" y="6858390"/>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Working Group</a:t>
            </a:r>
          </a:p>
          <a:p>
            <a:pPr algn="ctr"/>
            <a:r>
              <a:rPr lang="en-AU" sz="2400"/>
              <a:t>Recommendations</a:t>
            </a:r>
          </a:p>
        </p:txBody>
      </p:sp>
      <p:sp>
        <p:nvSpPr>
          <p:cNvPr id="13" name="Rectangle 12">
            <a:extLst>
              <a:ext uri="{FF2B5EF4-FFF2-40B4-BE49-F238E27FC236}">
                <a16:creationId xmlns:a16="http://schemas.microsoft.com/office/drawing/2014/main" id="{2C2B1388-8C90-4FBB-9328-0D5F1EDBE001}"/>
              </a:ext>
            </a:extLst>
          </p:cNvPr>
          <p:cNvSpPr/>
          <p:nvPr/>
        </p:nvSpPr>
        <p:spPr>
          <a:xfrm>
            <a:off x="8368002" y="5811766"/>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Joint Taskforce</a:t>
            </a:r>
          </a:p>
          <a:p>
            <a:pPr algn="ctr"/>
            <a:r>
              <a:rPr lang="en-AU" sz="2400"/>
              <a:t>review</a:t>
            </a:r>
          </a:p>
        </p:txBody>
      </p:sp>
      <p:sp>
        <p:nvSpPr>
          <p:cNvPr id="14" name="Rectangle 13">
            <a:extLst>
              <a:ext uri="{FF2B5EF4-FFF2-40B4-BE49-F238E27FC236}">
                <a16:creationId xmlns:a16="http://schemas.microsoft.com/office/drawing/2014/main" id="{A13F99C5-6EEB-4103-975C-C07796B4DD84}"/>
              </a:ext>
            </a:extLst>
          </p:cNvPr>
          <p:cNvSpPr/>
          <p:nvPr/>
        </p:nvSpPr>
        <p:spPr>
          <a:xfrm>
            <a:off x="8388489" y="9014338"/>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Joint Taskforce</a:t>
            </a:r>
          </a:p>
          <a:p>
            <a:pPr algn="ctr"/>
            <a:r>
              <a:rPr lang="en-AU" sz="2400" dirty="0"/>
              <a:t>Public consultation</a:t>
            </a:r>
          </a:p>
        </p:txBody>
      </p:sp>
      <p:sp>
        <p:nvSpPr>
          <p:cNvPr id="15" name="Rectangle 14">
            <a:extLst>
              <a:ext uri="{FF2B5EF4-FFF2-40B4-BE49-F238E27FC236}">
                <a16:creationId xmlns:a16="http://schemas.microsoft.com/office/drawing/2014/main" id="{BBB6FA1A-6176-4082-A4E4-E68490CDB1AB}"/>
              </a:ext>
            </a:extLst>
          </p:cNvPr>
          <p:cNvSpPr/>
          <p:nvPr/>
        </p:nvSpPr>
        <p:spPr>
          <a:xfrm>
            <a:off x="3157395" y="8964834"/>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a:t>Parent Body Recommendations for change</a:t>
            </a:r>
          </a:p>
        </p:txBody>
      </p:sp>
      <p:sp>
        <p:nvSpPr>
          <p:cNvPr id="16" name="Rectangle 15">
            <a:extLst>
              <a:ext uri="{FF2B5EF4-FFF2-40B4-BE49-F238E27FC236}">
                <a16:creationId xmlns:a16="http://schemas.microsoft.com/office/drawing/2014/main" id="{EB93A92F-7F1D-48EB-9491-C2ACA2BA076D}"/>
              </a:ext>
            </a:extLst>
          </p:cNvPr>
          <p:cNvSpPr/>
          <p:nvPr/>
        </p:nvSpPr>
        <p:spPr>
          <a:xfrm>
            <a:off x="13619584" y="9061636"/>
            <a:ext cx="3060441"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JORC Code update</a:t>
            </a:r>
          </a:p>
        </p:txBody>
      </p:sp>
      <p:cxnSp>
        <p:nvCxnSpPr>
          <p:cNvPr id="20" name="Straight Arrow Connector 19">
            <a:extLst>
              <a:ext uri="{FF2B5EF4-FFF2-40B4-BE49-F238E27FC236}">
                <a16:creationId xmlns:a16="http://schemas.microsoft.com/office/drawing/2014/main" id="{846EE40B-0B2C-48E9-9498-E8CBEEE82F52}"/>
              </a:ext>
            </a:extLst>
          </p:cNvPr>
          <p:cNvCxnSpPr/>
          <p:nvPr/>
        </p:nvCxnSpPr>
        <p:spPr>
          <a:xfrm>
            <a:off x="6494105" y="3945238"/>
            <a:ext cx="1530221" cy="0"/>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15C3A31-3EB0-403A-A314-0A6A4675049E}"/>
              </a:ext>
            </a:extLst>
          </p:cNvPr>
          <p:cNvCxnSpPr/>
          <p:nvPr/>
        </p:nvCxnSpPr>
        <p:spPr>
          <a:xfrm>
            <a:off x="11722358" y="3956569"/>
            <a:ext cx="1530221" cy="0"/>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F19ABC6-6444-4ECA-AE4E-8D8EA60AE61A}"/>
              </a:ext>
            </a:extLst>
          </p:cNvPr>
          <p:cNvCxnSpPr>
            <a:cxnSpLocks/>
          </p:cNvCxnSpPr>
          <p:nvPr/>
        </p:nvCxnSpPr>
        <p:spPr>
          <a:xfrm>
            <a:off x="6444341" y="5833537"/>
            <a:ext cx="1579985" cy="558809"/>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DE34D2D-7179-4C0B-8DC1-C289523A92BF}"/>
              </a:ext>
            </a:extLst>
          </p:cNvPr>
          <p:cNvCxnSpPr>
            <a:cxnSpLocks/>
          </p:cNvCxnSpPr>
          <p:nvPr/>
        </p:nvCxnSpPr>
        <p:spPr>
          <a:xfrm flipV="1">
            <a:off x="6444340" y="6772437"/>
            <a:ext cx="1579986" cy="784584"/>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06DDDB7E-BE65-4558-AFF3-DFD1DC44AA15}"/>
              </a:ext>
            </a:extLst>
          </p:cNvPr>
          <p:cNvCxnSpPr/>
          <p:nvPr/>
        </p:nvCxnSpPr>
        <p:spPr>
          <a:xfrm>
            <a:off x="6469222" y="9628821"/>
            <a:ext cx="1530221" cy="0"/>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E71DD9B-96B5-418C-9680-17E4899FE8F3}"/>
              </a:ext>
            </a:extLst>
          </p:cNvPr>
          <p:cNvSpPr txBox="1"/>
          <p:nvPr/>
        </p:nvSpPr>
        <p:spPr>
          <a:xfrm>
            <a:off x="643571" y="3682292"/>
            <a:ext cx="2097818" cy="523220"/>
          </a:xfrm>
          <a:prstGeom prst="rect">
            <a:avLst/>
          </a:prstGeom>
          <a:noFill/>
        </p:spPr>
        <p:txBody>
          <a:bodyPr wrap="none" rtlCol="0">
            <a:spAutoFit/>
          </a:bodyPr>
          <a:lstStyle/>
          <a:p>
            <a:r>
              <a:rPr lang="en-AU" sz="2800" b="1" dirty="0"/>
              <a:t>June- August</a:t>
            </a:r>
          </a:p>
        </p:txBody>
      </p:sp>
      <p:sp>
        <p:nvSpPr>
          <p:cNvPr id="29" name="TextBox 28">
            <a:extLst>
              <a:ext uri="{FF2B5EF4-FFF2-40B4-BE49-F238E27FC236}">
                <a16:creationId xmlns:a16="http://schemas.microsoft.com/office/drawing/2014/main" id="{97C58CC2-127C-4CBD-91D9-B8FE3137054D}"/>
              </a:ext>
            </a:extLst>
          </p:cNvPr>
          <p:cNvSpPr txBox="1"/>
          <p:nvPr/>
        </p:nvSpPr>
        <p:spPr>
          <a:xfrm>
            <a:off x="593803" y="6374630"/>
            <a:ext cx="1220975" cy="523220"/>
          </a:xfrm>
          <a:prstGeom prst="rect">
            <a:avLst/>
          </a:prstGeom>
          <a:noFill/>
        </p:spPr>
        <p:txBody>
          <a:bodyPr wrap="none" rtlCol="0">
            <a:spAutoFit/>
          </a:bodyPr>
          <a:lstStyle/>
          <a:p>
            <a:r>
              <a:rPr lang="en-AU" sz="2800" b="1" dirty="0"/>
              <a:t>August</a:t>
            </a:r>
          </a:p>
        </p:txBody>
      </p:sp>
      <p:sp>
        <p:nvSpPr>
          <p:cNvPr id="30" name="TextBox 29">
            <a:extLst>
              <a:ext uri="{FF2B5EF4-FFF2-40B4-BE49-F238E27FC236}">
                <a16:creationId xmlns:a16="http://schemas.microsoft.com/office/drawing/2014/main" id="{84BAC8BF-F1B9-451D-A149-4F443003A8E9}"/>
              </a:ext>
            </a:extLst>
          </p:cNvPr>
          <p:cNvSpPr txBox="1"/>
          <p:nvPr/>
        </p:nvSpPr>
        <p:spPr>
          <a:xfrm>
            <a:off x="715705" y="9374097"/>
            <a:ext cx="2190304" cy="523220"/>
          </a:xfrm>
          <a:prstGeom prst="rect">
            <a:avLst/>
          </a:prstGeom>
          <a:noFill/>
        </p:spPr>
        <p:txBody>
          <a:bodyPr wrap="square" rtlCol="0">
            <a:spAutoFit/>
          </a:bodyPr>
          <a:lstStyle/>
          <a:p>
            <a:r>
              <a:rPr lang="en-AU" sz="2800" b="1" dirty="0"/>
              <a:t>Late 2022/23</a:t>
            </a:r>
          </a:p>
        </p:txBody>
      </p:sp>
      <p:pic>
        <p:nvPicPr>
          <p:cNvPr id="6" name="Graphic 5" descr="Tick with solid fill">
            <a:extLst>
              <a:ext uri="{FF2B5EF4-FFF2-40B4-BE49-F238E27FC236}">
                <a16:creationId xmlns:a16="http://schemas.microsoft.com/office/drawing/2014/main" id="{A74D9C89-E6C2-C089-333C-DD3158282B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9471" y="2966261"/>
            <a:ext cx="914400" cy="914400"/>
          </a:xfrm>
          <a:prstGeom prst="rect">
            <a:avLst/>
          </a:prstGeom>
        </p:spPr>
      </p:pic>
      <p:pic>
        <p:nvPicPr>
          <p:cNvPr id="31" name="Graphic 30" descr="Tick with solid fill">
            <a:extLst>
              <a:ext uri="{FF2B5EF4-FFF2-40B4-BE49-F238E27FC236}">
                <a16:creationId xmlns:a16="http://schemas.microsoft.com/office/drawing/2014/main" id="{E00F1A28-024F-54A9-8AA3-A0559D7C1B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81051" y="2958721"/>
            <a:ext cx="914400" cy="914400"/>
          </a:xfrm>
          <a:prstGeom prst="rect">
            <a:avLst/>
          </a:prstGeom>
        </p:spPr>
      </p:pic>
      <p:pic>
        <p:nvPicPr>
          <p:cNvPr id="32" name="Graphic 31" descr="Chat bubble with solid fill">
            <a:extLst>
              <a:ext uri="{FF2B5EF4-FFF2-40B4-BE49-F238E27FC236}">
                <a16:creationId xmlns:a16="http://schemas.microsoft.com/office/drawing/2014/main" id="{B2A9C5AF-8C3F-B17C-060F-CDC7D1E69A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19663" y="8738709"/>
            <a:ext cx="914400" cy="914400"/>
          </a:xfrm>
          <a:prstGeom prst="rect">
            <a:avLst/>
          </a:prstGeom>
        </p:spPr>
      </p:pic>
      <p:pic>
        <p:nvPicPr>
          <p:cNvPr id="33" name="Graphic 32" descr="Tick with solid fill">
            <a:extLst>
              <a:ext uri="{FF2B5EF4-FFF2-40B4-BE49-F238E27FC236}">
                <a16:creationId xmlns:a16="http://schemas.microsoft.com/office/drawing/2014/main" id="{B82E8C2A-A249-5CB1-6745-07F329E19F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56227" y="4931177"/>
            <a:ext cx="914400" cy="914400"/>
          </a:xfrm>
          <a:prstGeom prst="rect">
            <a:avLst/>
          </a:prstGeom>
        </p:spPr>
      </p:pic>
      <p:cxnSp>
        <p:nvCxnSpPr>
          <p:cNvPr id="2" name="Straight Arrow Connector 1">
            <a:extLst>
              <a:ext uri="{FF2B5EF4-FFF2-40B4-BE49-F238E27FC236}">
                <a16:creationId xmlns:a16="http://schemas.microsoft.com/office/drawing/2014/main" id="{1E78FA8E-0656-6276-0CE3-52C84795FABA}"/>
              </a:ext>
            </a:extLst>
          </p:cNvPr>
          <p:cNvCxnSpPr/>
          <p:nvPr/>
        </p:nvCxnSpPr>
        <p:spPr>
          <a:xfrm>
            <a:off x="11779899" y="9673960"/>
            <a:ext cx="1530221" cy="0"/>
          </a:xfrm>
          <a:prstGeom prst="straightConnector1">
            <a:avLst/>
          </a:prstGeom>
          <a:ln w="762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440F6BA8-F16F-6786-FB58-633AB02BC353}"/>
              </a:ext>
            </a:extLst>
          </p:cNvPr>
          <p:cNvPicPr>
            <a:picLocks noChangeAspect="1"/>
          </p:cNvPicPr>
          <p:nvPr/>
        </p:nvPicPr>
        <p:blipFill>
          <a:blip r:embed="rId7"/>
          <a:stretch>
            <a:fillRect/>
          </a:stretch>
        </p:blipFill>
        <p:spPr>
          <a:xfrm>
            <a:off x="10902896" y="5449312"/>
            <a:ext cx="914479" cy="914479"/>
          </a:xfrm>
          <a:prstGeom prst="rect">
            <a:avLst/>
          </a:prstGeom>
        </p:spPr>
      </p:pic>
      <p:pic>
        <p:nvPicPr>
          <p:cNvPr id="19" name="Picture 18">
            <a:extLst>
              <a:ext uri="{FF2B5EF4-FFF2-40B4-BE49-F238E27FC236}">
                <a16:creationId xmlns:a16="http://schemas.microsoft.com/office/drawing/2014/main" id="{9E5FB40F-C89F-D3D8-7531-84935C8AEAAD}"/>
              </a:ext>
            </a:extLst>
          </p:cNvPr>
          <p:cNvPicPr>
            <a:picLocks noChangeAspect="1"/>
          </p:cNvPicPr>
          <p:nvPr/>
        </p:nvPicPr>
        <p:blipFill>
          <a:blip r:embed="rId7"/>
          <a:stretch>
            <a:fillRect/>
          </a:stretch>
        </p:blipFill>
        <p:spPr>
          <a:xfrm>
            <a:off x="16074971" y="2966261"/>
            <a:ext cx="914479" cy="914479"/>
          </a:xfrm>
          <a:prstGeom prst="rect">
            <a:avLst/>
          </a:prstGeom>
        </p:spPr>
      </p:pic>
    </p:spTree>
    <p:extLst>
      <p:ext uri="{BB962C8B-B14F-4D97-AF65-F5344CB8AC3E}">
        <p14:creationId xmlns:p14="http://schemas.microsoft.com/office/powerpoint/2010/main" val="3679609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ESG</a:t>
            </a:r>
          </a:p>
        </p:txBody>
      </p:sp>
      <p:sp>
        <p:nvSpPr>
          <p:cNvPr id="12" name="TextBox 11">
            <a:extLst>
              <a:ext uri="{FF2B5EF4-FFF2-40B4-BE49-F238E27FC236}">
                <a16:creationId xmlns:a16="http://schemas.microsoft.com/office/drawing/2014/main" id="{E939C395-FD71-412F-86EF-079EF1030E06}"/>
              </a:ext>
            </a:extLst>
          </p:cNvPr>
          <p:cNvSpPr txBox="1"/>
          <p:nvPr/>
        </p:nvSpPr>
        <p:spPr>
          <a:xfrm>
            <a:off x="2356857" y="1841307"/>
            <a:ext cx="13250135" cy="1569660"/>
          </a:xfrm>
          <a:prstGeom prst="rect">
            <a:avLst/>
          </a:prstGeom>
          <a:noFill/>
        </p:spPr>
        <p:txBody>
          <a:bodyPr wrap="square" rtlCol="0" anchor="ctr" anchorCtr="0">
            <a:spAutoFit/>
          </a:bodyPr>
          <a:lstStyle/>
          <a:p>
            <a:r>
              <a:rPr lang="en-GB" sz="3200" dirty="0">
                <a:ea typeface="League Spartan" charset="0"/>
                <a:cs typeface="Poppins" pitchFamily="2" charset="77"/>
              </a:rPr>
              <a:t>JORC Working Group completed a review of </a:t>
            </a:r>
            <a:r>
              <a:rPr lang="en-GB" sz="3200" dirty="0">
                <a:cs typeface="Poppins" pitchFamily="2" charset="77"/>
              </a:rPr>
              <a:t>90+ available ESG references, guides, frameworks and developed a series of options for consideration</a:t>
            </a:r>
            <a:endParaRPr lang="en-AU" sz="3200" dirty="0">
              <a:cs typeface="Poppins" pitchFamily="2" charset="77"/>
            </a:endParaRPr>
          </a:p>
          <a:p>
            <a:endParaRPr lang="en-GB" sz="3200" dirty="0">
              <a:ea typeface="League Spartan" charset="0"/>
              <a:cs typeface="Poppins" pitchFamily="2" charset="77"/>
            </a:endParaRPr>
          </a:p>
        </p:txBody>
      </p:sp>
      <p:sp>
        <p:nvSpPr>
          <p:cNvPr id="39" name="TextBox 38">
            <a:extLst>
              <a:ext uri="{FF2B5EF4-FFF2-40B4-BE49-F238E27FC236}">
                <a16:creationId xmlns:a16="http://schemas.microsoft.com/office/drawing/2014/main" id="{CEF0F23C-5047-4EF4-A3D8-A1F711C5F227}"/>
              </a:ext>
            </a:extLst>
          </p:cNvPr>
          <p:cNvSpPr txBox="1"/>
          <p:nvPr/>
        </p:nvSpPr>
        <p:spPr>
          <a:xfrm>
            <a:off x="8981925" y="9284499"/>
            <a:ext cx="8560118" cy="584775"/>
          </a:xfrm>
          <a:prstGeom prst="rect">
            <a:avLst/>
          </a:prstGeom>
          <a:noFill/>
        </p:spPr>
        <p:txBody>
          <a:bodyPr wrap="square" rtlCol="0" anchor="ctr" anchorCtr="0">
            <a:spAutoFit/>
          </a:bodyPr>
          <a:lstStyle/>
          <a:p>
            <a:r>
              <a:rPr lang="en-GB" sz="3200" dirty="0">
                <a:solidFill>
                  <a:schemeClr val="bg1"/>
                </a:solidFill>
              </a:rPr>
              <a:t>Use of JORC Code for non reporting purposes</a:t>
            </a:r>
          </a:p>
        </p:txBody>
      </p:sp>
      <p:sp>
        <p:nvSpPr>
          <p:cNvPr id="57" name="TextBox 56">
            <a:extLst>
              <a:ext uri="{FF2B5EF4-FFF2-40B4-BE49-F238E27FC236}">
                <a16:creationId xmlns:a16="http://schemas.microsoft.com/office/drawing/2014/main" id="{7D707CC0-6B43-4330-A94E-FD843516F05C}"/>
              </a:ext>
            </a:extLst>
          </p:cNvPr>
          <p:cNvSpPr txBox="1"/>
          <p:nvPr/>
        </p:nvSpPr>
        <p:spPr>
          <a:xfrm>
            <a:off x="4973824" y="6895932"/>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3" name="Diagram 2">
            <a:extLst>
              <a:ext uri="{FF2B5EF4-FFF2-40B4-BE49-F238E27FC236}">
                <a16:creationId xmlns:a16="http://schemas.microsoft.com/office/drawing/2014/main" id="{A0A2033A-0958-4E0A-8E6D-9F4635A05F9F}"/>
              </a:ext>
            </a:extLst>
          </p:cNvPr>
          <p:cNvGraphicFramePr/>
          <p:nvPr>
            <p:extLst>
              <p:ext uri="{D42A27DB-BD31-4B8C-83A1-F6EECF244321}">
                <p14:modId xmlns:p14="http://schemas.microsoft.com/office/powerpoint/2010/main" val="3103654363"/>
              </p:ext>
            </p:extLst>
          </p:nvPr>
        </p:nvGraphicFramePr>
        <p:xfrm>
          <a:off x="3048000" y="3708867"/>
          <a:ext cx="12192000" cy="812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Follow with solid fill">
            <a:extLst>
              <a:ext uri="{FF2B5EF4-FFF2-40B4-BE49-F238E27FC236}">
                <a16:creationId xmlns:a16="http://schemas.microsoft.com/office/drawing/2014/main" id="{BF3D8732-BFB1-470D-B2C1-3111F84D198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62094" y="4494745"/>
            <a:ext cx="914400" cy="914400"/>
          </a:xfrm>
          <a:prstGeom prst="rect">
            <a:avLst/>
          </a:prstGeom>
        </p:spPr>
      </p:pic>
      <p:pic>
        <p:nvPicPr>
          <p:cNvPr id="11" name="Graphic 10" descr="Scales of justice with solid fill">
            <a:extLst>
              <a:ext uri="{FF2B5EF4-FFF2-40B4-BE49-F238E27FC236}">
                <a16:creationId xmlns:a16="http://schemas.microsoft.com/office/drawing/2014/main" id="{D9CBE512-ECAC-4728-829F-8A5C0277A2D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29100" y="8204433"/>
            <a:ext cx="914400" cy="914400"/>
          </a:xfrm>
          <a:prstGeom prst="rect">
            <a:avLst/>
          </a:prstGeom>
        </p:spPr>
      </p:pic>
      <p:pic>
        <p:nvPicPr>
          <p:cNvPr id="16" name="Graphic 15" descr="Blockchain with solid fill">
            <a:extLst>
              <a:ext uri="{FF2B5EF4-FFF2-40B4-BE49-F238E27FC236}">
                <a16:creationId xmlns:a16="http://schemas.microsoft.com/office/drawing/2014/main" id="{7325A398-18C9-4ED1-8C90-0FF59D252EC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229100" y="6368531"/>
            <a:ext cx="914400" cy="914400"/>
          </a:xfrm>
          <a:prstGeom prst="rect">
            <a:avLst/>
          </a:prstGeom>
        </p:spPr>
      </p:pic>
      <p:pic>
        <p:nvPicPr>
          <p:cNvPr id="22" name="Graphic 21" descr="Books with solid fill">
            <a:extLst>
              <a:ext uri="{FF2B5EF4-FFF2-40B4-BE49-F238E27FC236}">
                <a16:creationId xmlns:a16="http://schemas.microsoft.com/office/drawing/2014/main" id="{55605291-0934-4C35-A911-68D53D04710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462094" y="10138358"/>
            <a:ext cx="914400" cy="914400"/>
          </a:xfrm>
          <a:prstGeom prst="rect">
            <a:avLst/>
          </a:prstGeom>
        </p:spPr>
      </p:pic>
      <p:sp>
        <p:nvSpPr>
          <p:cNvPr id="6" name="Rectangle 5">
            <a:extLst>
              <a:ext uri="{FF2B5EF4-FFF2-40B4-BE49-F238E27FC236}">
                <a16:creationId xmlns:a16="http://schemas.microsoft.com/office/drawing/2014/main" id="{6B9A0939-C936-27D7-9439-6B46C98A5605}"/>
              </a:ext>
            </a:extLst>
          </p:cNvPr>
          <p:cNvSpPr/>
          <p:nvPr/>
        </p:nvSpPr>
        <p:spPr>
          <a:xfrm>
            <a:off x="4453703" y="11697424"/>
            <a:ext cx="10238865" cy="141825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t>Not inventing new ESG reporting systems </a:t>
            </a:r>
          </a:p>
        </p:txBody>
      </p:sp>
    </p:spTree>
    <p:extLst>
      <p:ext uri="{BB962C8B-B14F-4D97-AF65-F5344CB8AC3E}">
        <p14:creationId xmlns:p14="http://schemas.microsoft.com/office/powerpoint/2010/main" val="2038713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RISK: OPPORTUNITIES AND THREATS</a:t>
            </a:r>
          </a:p>
        </p:txBody>
      </p:sp>
      <p:sp>
        <p:nvSpPr>
          <p:cNvPr id="12" name="TextBox 11">
            <a:extLst>
              <a:ext uri="{FF2B5EF4-FFF2-40B4-BE49-F238E27FC236}">
                <a16:creationId xmlns:a16="http://schemas.microsoft.com/office/drawing/2014/main" id="{E939C395-FD71-412F-86EF-079EF1030E06}"/>
              </a:ext>
            </a:extLst>
          </p:cNvPr>
          <p:cNvSpPr txBox="1"/>
          <p:nvPr/>
        </p:nvSpPr>
        <p:spPr>
          <a:xfrm>
            <a:off x="3419786" y="2495982"/>
            <a:ext cx="13250135" cy="1077218"/>
          </a:xfrm>
          <a:prstGeom prst="rect">
            <a:avLst/>
          </a:prstGeom>
          <a:noFill/>
        </p:spPr>
        <p:txBody>
          <a:bodyPr wrap="square" rtlCol="0" anchor="ctr" anchorCtr="0">
            <a:spAutoFit/>
          </a:bodyPr>
          <a:lstStyle/>
          <a:p>
            <a:r>
              <a:rPr lang="en-GB" sz="3200" dirty="0">
                <a:ea typeface="League Spartan" charset="0"/>
                <a:cs typeface="Poppins" pitchFamily="2" charset="77"/>
              </a:rPr>
              <a:t>JORC Working Group formed to review options for greater visibility of opportunities and threats reporting within the Code:</a:t>
            </a:r>
          </a:p>
        </p:txBody>
      </p:sp>
      <p:sp>
        <p:nvSpPr>
          <p:cNvPr id="39" name="TextBox 38">
            <a:extLst>
              <a:ext uri="{FF2B5EF4-FFF2-40B4-BE49-F238E27FC236}">
                <a16:creationId xmlns:a16="http://schemas.microsoft.com/office/drawing/2014/main" id="{CEF0F23C-5047-4EF4-A3D8-A1F711C5F227}"/>
              </a:ext>
            </a:extLst>
          </p:cNvPr>
          <p:cNvSpPr txBox="1"/>
          <p:nvPr/>
        </p:nvSpPr>
        <p:spPr>
          <a:xfrm>
            <a:off x="8981925" y="9284499"/>
            <a:ext cx="8560118" cy="584775"/>
          </a:xfrm>
          <a:prstGeom prst="rect">
            <a:avLst/>
          </a:prstGeom>
          <a:noFill/>
        </p:spPr>
        <p:txBody>
          <a:bodyPr wrap="square" rtlCol="0" anchor="ctr" anchorCtr="0">
            <a:spAutoFit/>
          </a:bodyPr>
          <a:lstStyle/>
          <a:p>
            <a:r>
              <a:rPr lang="en-GB" sz="3200">
                <a:solidFill>
                  <a:schemeClr val="bg1"/>
                </a:solidFill>
              </a:rPr>
              <a:t>Use of JORC Code for non reporting purposes</a:t>
            </a:r>
          </a:p>
        </p:txBody>
      </p:sp>
      <p:sp>
        <p:nvSpPr>
          <p:cNvPr id="57" name="TextBox 56">
            <a:extLst>
              <a:ext uri="{FF2B5EF4-FFF2-40B4-BE49-F238E27FC236}">
                <a16:creationId xmlns:a16="http://schemas.microsoft.com/office/drawing/2014/main" id="{7D707CC0-6B43-4330-A94E-FD843516F05C}"/>
              </a:ext>
            </a:extLst>
          </p:cNvPr>
          <p:cNvSpPr txBox="1"/>
          <p:nvPr/>
        </p:nvSpPr>
        <p:spPr>
          <a:xfrm>
            <a:off x="3070254" y="6737671"/>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6" name="Diagram 5">
            <a:extLst>
              <a:ext uri="{FF2B5EF4-FFF2-40B4-BE49-F238E27FC236}">
                <a16:creationId xmlns:a16="http://schemas.microsoft.com/office/drawing/2014/main" id="{4B5CCF18-D1FF-49B0-AB82-8A5146F3EC8B}"/>
              </a:ext>
            </a:extLst>
          </p:cNvPr>
          <p:cNvGraphicFramePr/>
          <p:nvPr>
            <p:extLst>
              <p:ext uri="{D42A27DB-BD31-4B8C-83A1-F6EECF244321}">
                <p14:modId xmlns:p14="http://schemas.microsoft.com/office/powerpoint/2010/main" val="26196380"/>
              </p:ext>
            </p:extLst>
          </p:nvPr>
        </p:nvGraphicFramePr>
        <p:xfrm>
          <a:off x="-486002" y="4699988"/>
          <a:ext cx="18774002" cy="6528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Graphic 14" descr="Magnifying glass with solid fill">
            <a:extLst>
              <a:ext uri="{FF2B5EF4-FFF2-40B4-BE49-F238E27FC236}">
                <a16:creationId xmlns:a16="http://schemas.microsoft.com/office/drawing/2014/main" id="{437B5937-B7D0-48F9-980F-09310DBB2C0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26243" y="5516908"/>
            <a:ext cx="1387086" cy="1387086"/>
          </a:xfrm>
          <a:prstGeom prst="rect">
            <a:avLst/>
          </a:prstGeom>
        </p:spPr>
      </p:pic>
      <p:pic>
        <p:nvPicPr>
          <p:cNvPr id="17" name="Graphic 16" descr="Table with solid fill">
            <a:extLst>
              <a:ext uri="{FF2B5EF4-FFF2-40B4-BE49-F238E27FC236}">
                <a16:creationId xmlns:a16="http://schemas.microsoft.com/office/drawing/2014/main" id="{176B7874-190A-45D1-A7CA-3966395F8DC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2726243" y="8993334"/>
            <a:ext cx="1241454" cy="1241454"/>
          </a:xfrm>
          <a:prstGeom prst="rect">
            <a:avLst/>
          </a:prstGeom>
        </p:spPr>
      </p:pic>
    </p:spTree>
    <p:extLst>
      <p:ext uri="{BB962C8B-B14F-4D97-AF65-F5344CB8AC3E}">
        <p14:creationId xmlns:p14="http://schemas.microsoft.com/office/powerpoint/2010/main" val="303323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RECONCILIATION</a:t>
            </a:r>
          </a:p>
        </p:txBody>
      </p:sp>
      <p:sp>
        <p:nvSpPr>
          <p:cNvPr id="57" name="TextBox 56">
            <a:extLst>
              <a:ext uri="{FF2B5EF4-FFF2-40B4-BE49-F238E27FC236}">
                <a16:creationId xmlns:a16="http://schemas.microsoft.com/office/drawing/2014/main" id="{7D707CC0-6B43-4330-A94E-FD843516F05C}"/>
              </a:ext>
            </a:extLst>
          </p:cNvPr>
          <p:cNvSpPr txBox="1"/>
          <p:nvPr/>
        </p:nvSpPr>
        <p:spPr>
          <a:xfrm>
            <a:off x="3070254" y="6737671"/>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5D3E57CD-5A8B-4163-9A82-614CD4DB76D8}"/>
              </a:ext>
            </a:extLst>
          </p:cNvPr>
          <p:cNvSpPr txBox="1"/>
          <p:nvPr/>
        </p:nvSpPr>
        <p:spPr>
          <a:xfrm>
            <a:off x="4973824" y="7114891"/>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graphicFrame>
        <p:nvGraphicFramePr>
          <p:cNvPr id="11" name="Diagram 10">
            <a:extLst>
              <a:ext uri="{FF2B5EF4-FFF2-40B4-BE49-F238E27FC236}">
                <a16:creationId xmlns:a16="http://schemas.microsoft.com/office/drawing/2014/main" id="{81E8B3E9-0408-4296-85EE-BF1FDB5F564A}"/>
              </a:ext>
            </a:extLst>
          </p:cNvPr>
          <p:cNvGraphicFramePr/>
          <p:nvPr>
            <p:extLst>
              <p:ext uri="{D42A27DB-BD31-4B8C-83A1-F6EECF244321}">
                <p14:modId xmlns:p14="http://schemas.microsoft.com/office/powerpoint/2010/main" val="3101400738"/>
              </p:ext>
            </p:extLst>
          </p:nvPr>
        </p:nvGraphicFramePr>
        <p:xfrm>
          <a:off x="2496081" y="2171404"/>
          <a:ext cx="13568516" cy="9717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81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890757" y="584364"/>
            <a:ext cx="14779164" cy="784830"/>
          </a:xfrm>
          <a:prstGeom prst="rect">
            <a:avLst/>
          </a:prstGeom>
          <a:noFill/>
        </p:spPr>
        <p:txBody>
          <a:bodyPr wrap="square" rtlCol="0">
            <a:spAutoFit/>
          </a:bodyPr>
          <a:lstStyle/>
          <a:p>
            <a:pPr algn="ctr"/>
            <a:r>
              <a:rPr lang="en-US" sz="4500" b="1" dirty="0">
                <a:solidFill>
                  <a:schemeClr val="accent1">
                    <a:lumMod val="50000"/>
                  </a:schemeClr>
                </a:solidFill>
                <a:latin typeface="Poppins" pitchFamily="2" charset="77"/>
                <a:cs typeface="Poppins" pitchFamily="2" charset="77"/>
              </a:rPr>
              <a:t>JORC CODE GUIDANCE</a:t>
            </a:r>
          </a:p>
        </p:txBody>
      </p:sp>
      <p:sp>
        <p:nvSpPr>
          <p:cNvPr id="12" name="TextBox 11">
            <a:extLst>
              <a:ext uri="{FF2B5EF4-FFF2-40B4-BE49-F238E27FC236}">
                <a16:creationId xmlns:a16="http://schemas.microsoft.com/office/drawing/2014/main" id="{E939C395-FD71-412F-86EF-079EF1030E06}"/>
              </a:ext>
            </a:extLst>
          </p:cNvPr>
          <p:cNvSpPr txBox="1"/>
          <p:nvPr/>
        </p:nvSpPr>
        <p:spPr>
          <a:xfrm>
            <a:off x="2356857" y="2087528"/>
            <a:ext cx="13250135" cy="1077218"/>
          </a:xfrm>
          <a:prstGeom prst="rect">
            <a:avLst/>
          </a:prstGeom>
          <a:noFill/>
        </p:spPr>
        <p:txBody>
          <a:bodyPr wrap="square" rtlCol="0" anchor="ctr" anchorCtr="0">
            <a:spAutoFit/>
          </a:bodyPr>
          <a:lstStyle/>
          <a:p>
            <a:r>
              <a:rPr lang="en-GB" sz="3200" dirty="0">
                <a:ea typeface="League Spartan" charset="0"/>
                <a:cs typeface="Poppins" pitchFamily="2" charset="77"/>
              </a:rPr>
              <a:t>The JORC Survey and other stakeholder feedback highlighted need for greater guidance across several areas of the Code, options to consider include:</a:t>
            </a:r>
          </a:p>
        </p:txBody>
      </p:sp>
      <p:sp>
        <p:nvSpPr>
          <p:cNvPr id="39" name="TextBox 38">
            <a:extLst>
              <a:ext uri="{FF2B5EF4-FFF2-40B4-BE49-F238E27FC236}">
                <a16:creationId xmlns:a16="http://schemas.microsoft.com/office/drawing/2014/main" id="{CEF0F23C-5047-4EF4-A3D8-A1F711C5F227}"/>
              </a:ext>
            </a:extLst>
          </p:cNvPr>
          <p:cNvSpPr txBox="1"/>
          <p:nvPr/>
        </p:nvSpPr>
        <p:spPr>
          <a:xfrm>
            <a:off x="8981925" y="9284499"/>
            <a:ext cx="8560118" cy="584775"/>
          </a:xfrm>
          <a:prstGeom prst="rect">
            <a:avLst/>
          </a:prstGeom>
          <a:noFill/>
        </p:spPr>
        <p:txBody>
          <a:bodyPr wrap="square" rtlCol="0" anchor="ctr" anchorCtr="0">
            <a:spAutoFit/>
          </a:bodyPr>
          <a:lstStyle/>
          <a:p>
            <a:r>
              <a:rPr lang="en-GB" sz="3200">
                <a:solidFill>
                  <a:schemeClr val="bg1"/>
                </a:solidFill>
              </a:rPr>
              <a:t>Use of JORC Code for non reporting purposes</a:t>
            </a:r>
          </a:p>
        </p:txBody>
      </p:sp>
      <p:sp>
        <p:nvSpPr>
          <p:cNvPr id="57" name="TextBox 56">
            <a:extLst>
              <a:ext uri="{FF2B5EF4-FFF2-40B4-BE49-F238E27FC236}">
                <a16:creationId xmlns:a16="http://schemas.microsoft.com/office/drawing/2014/main" id="{7D707CC0-6B43-4330-A94E-FD843516F05C}"/>
              </a:ext>
            </a:extLst>
          </p:cNvPr>
          <p:cNvSpPr txBox="1"/>
          <p:nvPr/>
        </p:nvSpPr>
        <p:spPr>
          <a:xfrm>
            <a:off x="3070254" y="6737671"/>
            <a:ext cx="2936445" cy="584775"/>
          </a:xfrm>
          <a:prstGeom prst="rect">
            <a:avLst/>
          </a:prstGeom>
          <a:noFill/>
        </p:spPr>
        <p:txBody>
          <a:bodyPr wrap="none" rtlCol="0" anchor="b" anchorCtr="0">
            <a:spAutoFit/>
          </a:bodyPr>
          <a:lstStyle/>
          <a:p>
            <a:pPr algn="r"/>
            <a:r>
              <a:rPr lang="en-US" sz="3200" b="1">
                <a:solidFill>
                  <a:schemeClr val="bg1"/>
                </a:solidFill>
                <a:latin typeface="Poppins" pitchFamily="2" charset="77"/>
                <a:ea typeface="League Spartan" charset="0"/>
                <a:cs typeface="Poppins" pitchFamily="2" charset="77"/>
              </a:rPr>
              <a:t>Working Groups</a:t>
            </a:r>
          </a:p>
        </p:txBody>
      </p:sp>
      <p:sp>
        <p:nvSpPr>
          <p:cNvPr id="61" name="Rectangle 60">
            <a:extLst>
              <a:ext uri="{FF2B5EF4-FFF2-40B4-BE49-F238E27FC236}">
                <a16:creationId xmlns:a16="http://schemas.microsoft.com/office/drawing/2014/main" id="{C8232DDC-4E69-4FA3-8F9B-4EFF4FB400A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6" name="Diagram 5">
            <a:extLst>
              <a:ext uri="{FF2B5EF4-FFF2-40B4-BE49-F238E27FC236}">
                <a16:creationId xmlns:a16="http://schemas.microsoft.com/office/drawing/2014/main" id="{4B5CCF18-D1FF-49B0-AB82-8A5146F3EC8B}"/>
              </a:ext>
            </a:extLst>
          </p:cNvPr>
          <p:cNvGraphicFramePr/>
          <p:nvPr>
            <p:extLst>
              <p:ext uri="{D42A27DB-BD31-4B8C-83A1-F6EECF244321}">
                <p14:modId xmlns:p14="http://schemas.microsoft.com/office/powerpoint/2010/main" val="2644031086"/>
              </p:ext>
            </p:extLst>
          </p:nvPr>
        </p:nvGraphicFramePr>
        <p:xfrm>
          <a:off x="-609094" y="3883080"/>
          <a:ext cx="18774002" cy="8397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Document outline">
            <a:extLst>
              <a:ext uri="{FF2B5EF4-FFF2-40B4-BE49-F238E27FC236}">
                <a16:creationId xmlns:a16="http://schemas.microsoft.com/office/drawing/2014/main" id="{55296E6E-03E8-413F-8461-47569DCE4EB4}"/>
              </a:ext>
            </a:extLst>
          </p:cNvPr>
          <p:cNvPicPr>
            <a:picLocks noChangeAspect="1"/>
          </p:cNvPicPr>
          <p:nvPr/>
        </p:nvPicPr>
        <p:blipFill>
          <a:blip r:embed="rId7" cstate="email">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2536180" y="4143684"/>
            <a:ext cx="783119" cy="783119"/>
          </a:xfrm>
          <a:prstGeom prst="rect">
            <a:avLst/>
          </a:prstGeom>
        </p:spPr>
      </p:pic>
      <p:pic>
        <p:nvPicPr>
          <p:cNvPr id="7" name="Graphic 6" descr="Playbook outline">
            <a:extLst>
              <a:ext uri="{FF2B5EF4-FFF2-40B4-BE49-F238E27FC236}">
                <a16:creationId xmlns:a16="http://schemas.microsoft.com/office/drawing/2014/main" id="{746FCEF4-E6B9-49AB-9B53-5F83B06CE6A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404899" y="5837656"/>
            <a:ext cx="914400" cy="914400"/>
          </a:xfrm>
          <a:prstGeom prst="rect">
            <a:avLst/>
          </a:prstGeom>
        </p:spPr>
      </p:pic>
      <p:pic>
        <p:nvPicPr>
          <p:cNvPr id="11" name="Graphic 10" descr="Chevron arrows with solid fill">
            <a:extLst>
              <a:ext uri="{FF2B5EF4-FFF2-40B4-BE49-F238E27FC236}">
                <a16:creationId xmlns:a16="http://schemas.microsoft.com/office/drawing/2014/main" id="{38AF3E66-442B-4978-A914-9994F8D411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470539" y="7573355"/>
            <a:ext cx="914400" cy="914400"/>
          </a:xfrm>
          <a:prstGeom prst="rect">
            <a:avLst/>
          </a:prstGeom>
        </p:spPr>
      </p:pic>
      <p:pic>
        <p:nvPicPr>
          <p:cNvPr id="15" name="Graphic 14" descr="Magnifying glass with solid fill">
            <a:extLst>
              <a:ext uri="{FF2B5EF4-FFF2-40B4-BE49-F238E27FC236}">
                <a16:creationId xmlns:a16="http://schemas.microsoft.com/office/drawing/2014/main" id="{437B5937-B7D0-48F9-980F-09310DBB2C0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70539" y="9432316"/>
            <a:ext cx="914400" cy="914400"/>
          </a:xfrm>
          <a:prstGeom prst="rect">
            <a:avLst/>
          </a:prstGeom>
        </p:spPr>
      </p:pic>
      <p:pic>
        <p:nvPicPr>
          <p:cNvPr id="17" name="Graphic 16" descr="Table with solid fill">
            <a:extLst>
              <a:ext uri="{FF2B5EF4-FFF2-40B4-BE49-F238E27FC236}">
                <a16:creationId xmlns:a16="http://schemas.microsoft.com/office/drawing/2014/main" id="{176B7874-190A-45D1-A7CA-3966395F8DC9}"/>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2470539" y="11146459"/>
            <a:ext cx="914400" cy="914400"/>
          </a:xfrm>
          <a:prstGeom prst="rect">
            <a:avLst/>
          </a:prstGeom>
        </p:spPr>
      </p:pic>
    </p:spTree>
    <p:extLst>
      <p:ext uri="{BB962C8B-B14F-4D97-AF65-F5344CB8AC3E}">
        <p14:creationId xmlns:p14="http://schemas.microsoft.com/office/powerpoint/2010/main" val="73195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3739AA7-CE4E-422F-A2C9-A2D962A322F5}"/>
              </a:ext>
            </a:extLst>
          </p:cNvPr>
          <p:cNvSpPr txBox="1"/>
          <p:nvPr/>
        </p:nvSpPr>
        <p:spPr>
          <a:xfrm>
            <a:off x="1581976" y="771634"/>
            <a:ext cx="15306526" cy="784830"/>
          </a:xfrm>
          <a:prstGeom prst="rect">
            <a:avLst/>
          </a:prstGeom>
          <a:noFill/>
        </p:spPr>
        <p:txBody>
          <a:bodyPr wrap="square" rtlCol="0" anchor="ctr">
            <a:spAutoFit/>
          </a:bodyPr>
          <a:lstStyle/>
          <a:p>
            <a:pPr algn="ctr"/>
            <a:r>
              <a:rPr lang="en-GB" sz="4500" b="1">
                <a:solidFill>
                  <a:schemeClr val="accent1">
                    <a:lumMod val="50000"/>
                  </a:schemeClr>
                </a:solidFill>
                <a:latin typeface="Poppins" pitchFamily="2" charset="77"/>
                <a:cs typeface="Poppins" pitchFamily="2" charset="77"/>
              </a:rPr>
              <a:t>AUSTRALASIAN JOINT ORE RESERVES COMMITTEE </a:t>
            </a:r>
            <a:endParaRPr lang="en-US" sz="4500" b="1">
              <a:solidFill>
                <a:schemeClr val="accent1">
                  <a:lumMod val="50000"/>
                </a:schemeClr>
              </a:solidFill>
              <a:latin typeface="Poppins" pitchFamily="2" charset="77"/>
            </a:endParaRPr>
          </a:p>
        </p:txBody>
      </p:sp>
      <p:sp>
        <p:nvSpPr>
          <p:cNvPr id="3" name="TextBox 2">
            <a:extLst>
              <a:ext uri="{FF2B5EF4-FFF2-40B4-BE49-F238E27FC236}">
                <a16:creationId xmlns:a16="http://schemas.microsoft.com/office/drawing/2014/main" id="{DC3835C5-D6C9-4C8E-8B25-FC5B48E9B0AA}"/>
              </a:ext>
            </a:extLst>
          </p:cNvPr>
          <p:cNvSpPr txBox="1"/>
          <p:nvPr/>
        </p:nvSpPr>
        <p:spPr>
          <a:xfrm>
            <a:off x="1482979" y="1706423"/>
            <a:ext cx="15489006" cy="6555641"/>
          </a:xfrm>
          <a:prstGeom prst="rect">
            <a:avLst/>
          </a:prstGeom>
          <a:noFill/>
        </p:spPr>
        <p:txBody>
          <a:bodyPr wrap="square" rtlCol="0">
            <a:spAutoFit/>
          </a:bodyPr>
          <a:lstStyle/>
          <a:p>
            <a:r>
              <a:rPr lang="en-US" sz="2800">
                <a:effectLst/>
                <a:ea typeface="Calibri" panose="020F0502020204030204" pitchFamily="34" charset="0"/>
                <a:cs typeface="Arial" panose="020B0604020202020204" pitchFamily="34" charset="0"/>
              </a:rPr>
              <a:t>JORC was established in 1971 and is sponsored by the Australasian mining industry and its professional </a:t>
            </a:r>
            <a:r>
              <a:rPr lang="en-AU" sz="2800">
                <a:effectLst/>
                <a:ea typeface="Calibri" panose="020F0502020204030204" pitchFamily="34" charset="0"/>
                <a:cs typeface="Arial" panose="020B0604020202020204" pitchFamily="34" charset="0"/>
              </a:rPr>
              <a:t>organisations</a:t>
            </a:r>
            <a:r>
              <a:rPr lang="en-US" sz="2800">
                <a:effectLst/>
                <a:ea typeface="Calibri" panose="020F0502020204030204" pitchFamily="34" charset="0"/>
                <a:cs typeface="Arial" panose="020B0604020202020204" pitchFamily="34" charset="0"/>
              </a:rPr>
              <a:t>. </a:t>
            </a:r>
            <a:r>
              <a:rPr lang="en-US" sz="2800">
                <a:cs typeface="Arial" panose="020B0604020202020204" pitchFamily="34" charset="0"/>
              </a:rPr>
              <a:t>JORC is a member of and works closely with CRIRSCO, the Committee for Mineral Reserves International Reporting Standards. </a:t>
            </a:r>
          </a:p>
          <a:p>
            <a:endParaRPr lang="en-AU" sz="2800">
              <a:effectLst/>
              <a:ea typeface="Calibri" panose="020F0502020204030204" pitchFamily="34" charset="0"/>
              <a:cs typeface="Arial" panose="020B0604020202020204" pitchFamily="34" charset="0"/>
            </a:endParaRPr>
          </a:p>
          <a:p>
            <a:r>
              <a:rPr lang="en-GB" sz="2800">
                <a:effectLst/>
                <a:ea typeface="Calibri" panose="020F0502020204030204" pitchFamily="34" charset="0"/>
                <a:cs typeface="Arial" panose="020B0604020202020204" pitchFamily="34" charset="0"/>
              </a:rPr>
              <a:t>JORC comprises representatives of each of the three parent bodies: </a:t>
            </a:r>
          </a:p>
          <a:p>
            <a:pPr marL="1371600" lvl="2" indent="-457200">
              <a:buFont typeface="Arial" panose="020B0604020202020204" pitchFamily="34" charset="0"/>
              <a:buChar char="•"/>
            </a:pPr>
            <a:r>
              <a:rPr lang="en-GB" sz="2800">
                <a:effectLst/>
                <a:ea typeface="Calibri" panose="020F0502020204030204" pitchFamily="34" charset="0"/>
                <a:cs typeface="Arial" panose="020B0604020202020204" pitchFamily="34" charset="0"/>
              </a:rPr>
              <a:t>The Minerals Council of Australia (MCA)</a:t>
            </a:r>
          </a:p>
          <a:p>
            <a:pPr marL="1371600" lvl="2" indent="-457200">
              <a:buFont typeface="Arial" panose="020B0604020202020204" pitchFamily="34" charset="0"/>
              <a:buChar char="•"/>
            </a:pPr>
            <a:r>
              <a:rPr lang="en-GB" sz="2800">
                <a:effectLst/>
                <a:ea typeface="Calibri" panose="020F0502020204030204" pitchFamily="34" charset="0"/>
                <a:cs typeface="Arial" panose="020B0604020202020204" pitchFamily="34" charset="0"/>
              </a:rPr>
              <a:t>The Australasian Institute of Mining and Metallurgy (The AusIMM)</a:t>
            </a:r>
          </a:p>
          <a:p>
            <a:pPr marL="1371600" lvl="2" indent="-457200">
              <a:buFont typeface="Arial" panose="020B0604020202020204" pitchFamily="34" charset="0"/>
              <a:buChar char="•"/>
            </a:pPr>
            <a:r>
              <a:rPr lang="en-GB" sz="2800">
                <a:ea typeface="Calibri" panose="020F0502020204030204" pitchFamily="34" charset="0"/>
                <a:cs typeface="Arial" panose="020B0604020202020204" pitchFamily="34" charset="0"/>
              </a:rPr>
              <a:t>The</a:t>
            </a:r>
            <a:r>
              <a:rPr lang="en-GB" sz="2800">
                <a:effectLst/>
                <a:ea typeface="Calibri" panose="020F0502020204030204" pitchFamily="34" charset="0"/>
                <a:cs typeface="Arial" panose="020B0604020202020204" pitchFamily="34" charset="0"/>
              </a:rPr>
              <a:t> Australian Institute of Geoscientists (AIG)</a:t>
            </a:r>
          </a:p>
          <a:p>
            <a:endParaRPr lang="en-GB" sz="2800">
              <a:ea typeface="Calibri" panose="020F0502020204030204" pitchFamily="34" charset="0"/>
              <a:cs typeface="Arial" panose="020B0604020202020204" pitchFamily="34" charset="0"/>
            </a:endParaRPr>
          </a:p>
          <a:p>
            <a:r>
              <a:rPr lang="en-GB" sz="2800">
                <a:effectLst/>
                <a:ea typeface="Calibri" panose="020F0502020204030204" pitchFamily="34" charset="0"/>
                <a:cs typeface="Arial" panose="020B0604020202020204" pitchFamily="34" charset="0"/>
              </a:rPr>
              <a:t>As well as representatives of the Australian Securities Exchange (ASX), the Financial Services Institute of Australasia (FinSIA) and the accounting profession, and an observer from the Association of Mining and Exploration Companies (AMEC).</a:t>
            </a:r>
          </a:p>
          <a:p>
            <a:endParaRPr lang="en-GB" sz="2800">
              <a:cs typeface="Arial" panose="020B0604020202020204" pitchFamily="34" charset="0"/>
            </a:endParaRPr>
          </a:p>
          <a:p>
            <a:endParaRPr lang="en-US" sz="2800">
              <a:cs typeface="Arial" panose="020B0604020202020204" pitchFamily="34" charset="0"/>
            </a:endParaRPr>
          </a:p>
          <a:p>
            <a:endParaRPr lang="en-AU" sz="2800">
              <a:cs typeface="Arial" panose="020B0604020202020204" pitchFamily="34" charset="0"/>
            </a:endParaRPr>
          </a:p>
        </p:txBody>
      </p:sp>
      <p:graphicFrame>
        <p:nvGraphicFramePr>
          <p:cNvPr id="44" name="Table 43">
            <a:extLst>
              <a:ext uri="{FF2B5EF4-FFF2-40B4-BE49-F238E27FC236}">
                <a16:creationId xmlns:a16="http://schemas.microsoft.com/office/drawing/2014/main" id="{86741366-0654-42E8-BA7C-D1460633253D}"/>
              </a:ext>
            </a:extLst>
          </p:cNvPr>
          <p:cNvGraphicFramePr>
            <a:graphicFrameLocks noGrp="1"/>
          </p:cNvGraphicFramePr>
          <p:nvPr>
            <p:extLst>
              <p:ext uri="{D42A27DB-BD31-4B8C-83A1-F6EECF244321}">
                <p14:modId xmlns:p14="http://schemas.microsoft.com/office/powerpoint/2010/main" val="1121021672"/>
              </p:ext>
            </p:extLst>
          </p:nvPr>
        </p:nvGraphicFramePr>
        <p:xfrm>
          <a:off x="1581976" y="7287801"/>
          <a:ext cx="15489006" cy="5951045"/>
        </p:xfrm>
        <a:graphic>
          <a:graphicData uri="http://schemas.openxmlformats.org/drawingml/2006/table">
            <a:tbl>
              <a:tblPr firstRow="1" firstCol="1" bandRow="1"/>
              <a:tblGrid>
                <a:gridCol w="5935931">
                  <a:extLst>
                    <a:ext uri="{9D8B030D-6E8A-4147-A177-3AD203B41FA5}">
                      <a16:colId xmlns:a16="http://schemas.microsoft.com/office/drawing/2014/main" val="1079672717"/>
                    </a:ext>
                  </a:extLst>
                </a:gridCol>
                <a:gridCol w="2028324">
                  <a:extLst>
                    <a:ext uri="{9D8B030D-6E8A-4147-A177-3AD203B41FA5}">
                      <a16:colId xmlns:a16="http://schemas.microsoft.com/office/drawing/2014/main" val="614033844"/>
                    </a:ext>
                  </a:extLst>
                </a:gridCol>
                <a:gridCol w="3247448">
                  <a:extLst>
                    <a:ext uri="{9D8B030D-6E8A-4147-A177-3AD203B41FA5}">
                      <a16:colId xmlns:a16="http://schemas.microsoft.com/office/drawing/2014/main" val="633782893"/>
                    </a:ext>
                  </a:extLst>
                </a:gridCol>
                <a:gridCol w="4277303">
                  <a:extLst>
                    <a:ext uri="{9D8B030D-6E8A-4147-A177-3AD203B41FA5}">
                      <a16:colId xmlns:a16="http://schemas.microsoft.com/office/drawing/2014/main" val="1734280430"/>
                    </a:ext>
                  </a:extLst>
                </a:gridCol>
              </a:tblGrid>
              <a:tr h="609710">
                <a:tc rowSpan="3">
                  <a:txBody>
                    <a:bodyPr/>
                    <a:lstStyle/>
                    <a:p>
                      <a:pPr algn="l">
                        <a:lnSpc>
                          <a:spcPct val="150000"/>
                        </a:lnSpc>
                        <a:spcAft>
                          <a:spcPts val="800"/>
                        </a:spcAft>
                      </a:pPr>
                      <a:r>
                        <a:rPr lang="en-AU" sz="2400" b="1">
                          <a:effectLst/>
                          <a:latin typeface="+mj-lt"/>
                          <a:ea typeface="Calibri" panose="020F0502020204030204" pitchFamily="34" charset="0"/>
                          <a:cs typeface="Arial" panose="020B0604020202020204" pitchFamily="34" charset="0"/>
                        </a:rPr>
                        <a:t>Parent Bodies</a:t>
                      </a:r>
                      <a:endParaRPr lang="en-AU" sz="2400">
                        <a:effectLst/>
                        <a:latin typeface="+mj-lt"/>
                        <a:ea typeface="Calibri" panose="020F0502020204030204" pitchFamily="34" charset="0"/>
                        <a:cs typeface="Arial" panose="020B0604020202020204" pitchFamily="34" charset="0"/>
                      </a:endParaRPr>
                    </a:p>
                  </a:txBody>
                  <a:tcPr marL="68580" marR="68580" marT="0" marB="0">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tcPr>
                </a:tc>
                <a:tc rowSpan="3">
                  <a:txBody>
                    <a:bodyPr/>
                    <a:lstStyle/>
                    <a:p>
                      <a:pPr algn="ctr">
                        <a:lnSpc>
                          <a:spcPct val="107000"/>
                        </a:lnSpc>
                        <a:spcAft>
                          <a:spcPts val="800"/>
                        </a:spcAft>
                      </a:pPr>
                      <a:r>
                        <a:rPr lang="en-AU" sz="4800" b="1">
                          <a:solidFill>
                            <a:schemeClr val="bg1"/>
                          </a:solidFill>
                          <a:effectLst/>
                          <a:latin typeface="Calibri" panose="020F0502020204030204" pitchFamily="34" charset="0"/>
                          <a:ea typeface="Calibri" panose="020F0502020204030204" pitchFamily="34" charset="0"/>
                          <a:cs typeface="Arial" panose="020B0604020202020204" pitchFamily="34" charset="0"/>
                        </a:rPr>
                        <a:t>JORC</a:t>
                      </a:r>
                      <a:endParaRPr lang="en-AU" sz="4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800"/>
                        </a:spcAft>
                      </a:pPr>
                      <a:r>
                        <a:rPr lang="en-AU" sz="2400" b="1" kern="1200">
                          <a:solidFill>
                            <a:schemeClr val="tx1"/>
                          </a:solidFill>
                          <a:effectLst/>
                          <a:latin typeface="+mn-lt"/>
                          <a:ea typeface="Calibri" panose="020F0502020204030204" pitchFamily="34" charset="0"/>
                          <a:cs typeface="Arial" panose="020B0604020202020204" pitchFamily="34" charset="0"/>
                        </a:rPr>
                        <a:t>ASIC</a:t>
                      </a:r>
                    </a:p>
                  </a:txBody>
                  <a:tcPr marL="68580" marR="68580" marT="0" marB="0" anchor="ctr">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tcPr>
                </a:tc>
                <a:tc rowSpan="3">
                  <a:txBody>
                    <a:bodyPr/>
                    <a:lstStyle/>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Technical Professional</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Consultant / Advisor</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Investor / Potential Investor</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Company Executive</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Non-executive directors</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Public/Investor Relations</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Banking and Finance</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Legal </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Analysts</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Media</a:t>
                      </a:r>
                    </a:p>
                    <a:p>
                      <a:pPr marL="360000" lvl="0">
                        <a:lnSpc>
                          <a:spcPct val="115000"/>
                        </a:lnSpc>
                        <a:spcAft>
                          <a:spcPts val="800"/>
                        </a:spcAft>
                      </a:pPr>
                      <a:r>
                        <a:rPr lang="en-AU" sz="2400" b="0">
                          <a:effectLst/>
                          <a:latin typeface="+mn-lt"/>
                          <a:ea typeface="Calibri" panose="020F0502020204030204" pitchFamily="34" charset="0"/>
                          <a:cs typeface="Arial" panose="020B0604020202020204" pitchFamily="34" charset="0"/>
                        </a:rPr>
                        <a:t>ESG Professional</a:t>
                      </a:r>
                    </a:p>
                  </a:txBody>
                  <a:tcPr marL="68580" marR="68580" marT="0" marB="0" anchor="ctr">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64144095"/>
                  </a:ext>
                </a:extLst>
              </a:tr>
              <a:tr h="609710">
                <a:tc vMerge="1">
                  <a:txBody>
                    <a:bodyPr/>
                    <a:lstStyle/>
                    <a:p>
                      <a:endParaRPr lang="en-AU"/>
                    </a:p>
                  </a:txBody>
                  <a:tcPr/>
                </a:tc>
                <a:tc vMerge="1">
                  <a:txBody>
                    <a:bodyPr/>
                    <a:lstStyle/>
                    <a:p>
                      <a:endParaRPr lang="en-AU"/>
                    </a:p>
                  </a:txBody>
                  <a:tcPr/>
                </a:tc>
                <a:tc>
                  <a:txBody>
                    <a:bodyPr/>
                    <a:lstStyle/>
                    <a:p>
                      <a:pPr algn="ctr">
                        <a:lnSpc>
                          <a:spcPct val="115000"/>
                        </a:lnSpc>
                        <a:spcAft>
                          <a:spcPts val="800"/>
                        </a:spcAft>
                      </a:pPr>
                      <a:r>
                        <a:rPr lang="en-AU" sz="2400" b="1" kern="1200">
                          <a:solidFill>
                            <a:schemeClr val="tx1"/>
                          </a:solidFill>
                          <a:effectLst/>
                          <a:latin typeface="+mn-lt"/>
                          <a:ea typeface="Calibri" panose="020F0502020204030204" pitchFamily="34" charset="0"/>
                          <a:cs typeface="Arial" panose="020B0604020202020204" pitchFamily="34" charset="0"/>
                        </a:rPr>
                        <a:t>ASX</a:t>
                      </a:r>
                    </a:p>
                  </a:txBody>
                  <a:tcPr marL="68580" marR="68580" marT="0" marB="0" anchor="ctr">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solidFill>
                      <a:srgbClr val="F2F2F2"/>
                    </a:solidFill>
                  </a:tcPr>
                </a:tc>
                <a:tc vMerge="1">
                  <a:txBody>
                    <a:bodyPr/>
                    <a:lstStyle/>
                    <a:p>
                      <a:endParaRPr lang="en-AU"/>
                    </a:p>
                  </a:txBody>
                  <a:tcPr/>
                </a:tc>
                <a:extLst>
                  <a:ext uri="{0D108BD9-81ED-4DB2-BD59-A6C34878D82A}">
                    <a16:rowId xmlns:a16="http://schemas.microsoft.com/office/drawing/2014/main" val="4241665853"/>
                  </a:ext>
                </a:extLst>
              </a:tr>
              <a:tr h="4731625">
                <a:tc vMerge="1">
                  <a:txBody>
                    <a:bodyPr/>
                    <a:lstStyle/>
                    <a:p>
                      <a:endParaRPr lang="en-AU"/>
                    </a:p>
                  </a:txBody>
                  <a:tcPr/>
                </a:tc>
                <a:tc vMerge="1">
                  <a:txBody>
                    <a:bodyPr/>
                    <a:lstStyle/>
                    <a:p>
                      <a:endParaRPr lang="en-AU"/>
                    </a:p>
                  </a:txBody>
                  <a:tcPr/>
                </a:tc>
                <a:tc>
                  <a:txBody>
                    <a:bodyPr/>
                    <a:lstStyle/>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CRIRSCO</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FinSIA</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Mines Departments</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Government Agencies</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International Societies</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AMEC</a:t>
                      </a:r>
                    </a:p>
                    <a:p>
                      <a:pPr marL="360000" lvl="0" algn="l">
                        <a:lnSpc>
                          <a:spcPct val="115000"/>
                        </a:lnSpc>
                        <a:spcAft>
                          <a:spcPts val="800"/>
                        </a:spcAft>
                      </a:pPr>
                      <a:r>
                        <a:rPr lang="en-AU" sz="2400" b="0">
                          <a:effectLst/>
                          <a:latin typeface="+mn-lt"/>
                          <a:ea typeface="Calibri" panose="020F0502020204030204" pitchFamily="34" charset="0"/>
                          <a:cs typeface="Arial" panose="020B0604020202020204" pitchFamily="34" charset="0"/>
                        </a:rPr>
                        <a:t>NGO</a:t>
                      </a:r>
                    </a:p>
                  </a:txBody>
                  <a:tcPr marL="68580" marR="68580" marT="0" marB="0" anchor="ctr">
                    <a:lnL w="76200" cap="flat" cmpd="sng" algn="ctr">
                      <a:solidFill>
                        <a:schemeClr val="accent1">
                          <a:lumMod val="75000"/>
                        </a:schemeClr>
                      </a:solidFill>
                      <a:prstDash val="solid"/>
                      <a:round/>
                      <a:headEnd type="none" w="med" len="med"/>
                      <a:tailEnd type="none" w="med" len="med"/>
                    </a:lnL>
                    <a:lnR w="76200" cap="flat" cmpd="sng" algn="ctr">
                      <a:solidFill>
                        <a:schemeClr val="accent1">
                          <a:lumMod val="75000"/>
                        </a:schemeClr>
                      </a:solidFill>
                      <a:prstDash val="solid"/>
                      <a:round/>
                      <a:headEnd type="none" w="med" len="med"/>
                      <a:tailEnd type="none" w="med" len="med"/>
                    </a:lnR>
                    <a:lnT w="76200" cap="flat" cmpd="sng" algn="ctr">
                      <a:solidFill>
                        <a:schemeClr val="accent1">
                          <a:lumMod val="75000"/>
                        </a:schemeClr>
                      </a:solidFill>
                      <a:prstDash val="solid"/>
                      <a:round/>
                      <a:headEnd type="none" w="med" len="med"/>
                      <a:tailEnd type="none" w="med" len="med"/>
                    </a:lnT>
                    <a:lnB w="76200" cap="flat" cmpd="sng" algn="ctr">
                      <a:solidFill>
                        <a:schemeClr val="accent1">
                          <a:lumMod val="75000"/>
                        </a:schemeClr>
                      </a:solidFill>
                      <a:prstDash val="solid"/>
                      <a:round/>
                      <a:headEnd type="none" w="med" len="med"/>
                      <a:tailEnd type="none" w="med" len="med"/>
                    </a:lnB>
                  </a:tcPr>
                </a:tc>
                <a:tc vMerge="1">
                  <a:txBody>
                    <a:bodyPr/>
                    <a:lstStyle/>
                    <a:p>
                      <a:endParaRPr lang="en-AU"/>
                    </a:p>
                  </a:txBody>
                  <a:tcPr/>
                </a:tc>
                <a:extLst>
                  <a:ext uri="{0D108BD9-81ED-4DB2-BD59-A6C34878D82A}">
                    <a16:rowId xmlns:a16="http://schemas.microsoft.com/office/drawing/2014/main" val="420788039"/>
                  </a:ext>
                </a:extLst>
              </a:tr>
            </a:tbl>
          </a:graphicData>
        </a:graphic>
      </p:graphicFrame>
      <p:sp>
        <p:nvSpPr>
          <p:cNvPr id="45" name="Flowchart: Connector 44">
            <a:extLst>
              <a:ext uri="{FF2B5EF4-FFF2-40B4-BE49-F238E27FC236}">
                <a16:creationId xmlns:a16="http://schemas.microsoft.com/office/drawing/2014/main" id="{BD0757E8-E543-4B78-9F41-00D8CB87293E}"/>
              </a:ext>
            </a:extLst>
          </p:cNvPr>
          <p:cNvSpPr/>
          <p:nvPr/>
        </p:nvSpPr>
        <p:spPr>
          <a:xfrm>
            <a:off x="4285310" y="9824319"/>
            <a:ext cx="3042342" cy="3181046"/>
          </a:xfrm>
          <a:prstGeom prst="flowChartConnector">
            <a:avLst/>
          </a:prstGeom>
          <a:solidFill>
            <a:srgbClr val="FF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a:t>AIG</a:t>
            </a:r>
            <a:endParaRPr lang="en-AU" sz="4000" b="1"/>
          </a:p>
        </p:txBody>
      </p:sp>
      <p:sp>
        <p:nvSpPr>
          <p:cNvPr id="46" name="Flowchart: Connector 45">
            <a:extLst>
              <a:ext uri="{FF2B5EF4-FFF2-40B4-BE49-F238E27FC236}">
                <a16:creationId xmlns:a16="http://schemas.microsoft.com/office/drawing/2014/main" id="{8E272D8F-ECA4-4FB8-878A-9CCCD53C9083}"/>
              </a:ext>
            </a:extLst>
          </p:cNvPr>
          <p:cNvSpPr/>
          <p:nvPr/>
        </p:nvSpPr>
        <p:spPr>
          <a:xfrm>
            <a:off x="2970828" y="7601933"/>
            <a:ext cx="3042342" cy="3181046"/>
          </a:xfrm>
          <a:prstGeom prst="flowChartConnector">
            <a:avLst/>
          </a:prstGeom>
          <a:solidFill>
            <a:srgbClr val="2CB3EB">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lnSpc>
                <a:spcPct val="150000"/>
              </a:lnSpc>
              <a:spcBef>
                <a:spcPts val="0"/>
              </a:spcBef>
              <a:spcAft>
                <a:spcPts val="800"/>
              </a:spcAft>
            </a:pPr>
            <a:r>
              <a:rPr lang="en-GB" sz="4000" b="1" u="none" strike="noStrike">
                <a:solidFill>
                  <a:schemeClr val="accent1">
                    <a:lumMod val="50000"/>
                  </a:schemeClr>
                </a:solidFill>
                <a:effectLst/>
              </a:rPr>
              <a:t>AusIMM</a:t>
            </a:r>
            <a:endParaRPr lang="en-AU" sz="4000" b="1" u="none" strike="noStrike">
              <a:solidFill>
                <a:schemeClr val="accent1">
                  <a:lumMod val="50000"/>
                </a:schemeClr>
              </a:solidFill>
              <a:effectLst/>
            </a:endParaRPr>
          </a:p>
        </p:txBody>
      </p:sp>
      <p:sp>
        <p:nvSpPr>
          <p:cNvPr id="47" name="Flowchart: Connector 46">
            <a:extLst>
              <a:ext uri="{FF2B5EF4-FFF2-40B4-BE49-F238E27FC236}">
                <a16:creationId xmlns:a16="http://schemas.microsoft.com/office/drawing/2014/main" id="{49849F5C-FA7E-41E2-9190-7E03900B0953}"/>
              </a:ext>
            </a:extLst>
          </p:cNvPr>
          <p:cNvSpPr/>
          <p:nvPr/>
        </p:nvSpPr>
        <p:spPr>
          <a:xfrm>
            <a:off x="1766959" y="9824319"/>
            <a:ext cx="3042342" cy="3181047"/>
          </a:xfrm>
          <a:prstGeom prst="flowChartConnector">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accent2">
                    <a:lumMod val="50000"/>
                  </a:schemeClr>
                </a:solidFill>
              </a:rPr>
              <a:t>MCA</a:t>
            </a:r>
            <a:endParaRPr lang="en-AU" sz="4400" b="1">
              <a:solidFill>
                <a:schemeClr val="accent2">
                  <a:lumMod val="50000"/>
                </a:schemeClr>
              </a:solidFill>
            </a:endParaRPr>
          </a:p>
        </p:txBody>
      </p:sp>
      <p:sp>
        <p:nvSpPr>
          <p:cNvPr id="48" name="Rectangle 47">
            <a:extLst>
              <a:ext uri="{FF2B5EF4-FFF2-40B4-BE49-F238E27FC236}">
                <a16:creationId xmlns:a16="http://schemas.microsoft.com/office/drawing/2014/main" id="{8076BA2C-2672-4F81-854D-706B0753F7A8}"/>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45569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8ED5AC0-1B29-49B5-AAC4-711862081EFB}"/>
              </a:ext>
            </a:extLst>
          </p:cNvPr>
          <p:cNvGraphicFramePr>
            <a:graphicFrameLocks noGrp="1"/>
          </p:cNvGraphicFramePr>
          <p:nvPr>
            <p:extLst>
              <p:ext uri="{D42A27DB-BD31-4B8C-83A1-F6EECF244321}">
                <p14:modId xmlns:p14="http://schemas.microsoft.com/office/powerpoint/2010/main" val="1496973938"/>
              </p:ext>
            </p:extLst>
          </p:nvPr>
        </p:nvGraphicFramePr>
        <p:xfrm>
          <a:off x="1427967" y="3381377"/>
          <a:ext cx="15773399" cy="9883680"/>
        </p:xfrm>
        <a:graphic>
          <a:graphicData uri="http://schemas.openxmlformats.org/drawingml/2006/table">
            <a:tbl>
              <a:tblPr firstRow="1" firstCol="1" bandRow="1">
                <a:tableStyleId>{5C22544A-7EE6-4342-B048-85BDC9FD1C3A}</a:tableStyleId>
              </a:tblPr>
              <a:tblGrid>
                <a:gridCol w="5257216">
                  <a:extLst>
                    <a:ext uri="{9D8B030D-6E8A-4147-A177-3AD203B41FA5}">
                      <a16:colId xmlns:a16="http://schemas.microsoft.com/office/drawing/2014/main" val="1913169864"/>
                    </a:ext>
                  </a:extLst>
                </a:gridCol>
                <a:gridCol w="5257216">
                  <a:extLst>
                    <a:ext uri="{9D8B030D-6E8A-4147-A177-3AD203B41FA5}">
                      <a16:colId xmlns:a16="http://schemas.microsoft.com/office/drawing/2014/main" val="3312404070"/>
                    </a:ext>
                  </a:extLst>
                </a:gridCol>
                <a:gridCol w="5258967">
                  <a:extLst>
                    <a:ext uri="{9D8B030D-6E8A-4147-A177-3AD203B41FA5}">
                      <a16:colId xmlns:a16="http://schemas.microsoft.com/office/drawing/2014/main" val="2613200021"/>
                    </a:ext>
                  </a:extLst>
                </a:gridCol>
              </a:tblGrid>
              <a:tr h="658912">
                <a:tc>
                  <a:txBody>
                    <a:bodyPr/>
                    <a:lstStyle/>
                    <a:p>
                      <a:r>
                        <a:rPr lang="en-AU" sz="3200" dirty="0">
                          <a:effectLst/>
                        </a:rPr>
                        <a:t>Andre </a:t>
                      </a:r>
                      <a:r>
                        <a:rPr lang="en-AU" sz="3200" dirty="0" err="1">
                          <a:effectLst/>
                        </a:rPr>
                        <a:t>Badenhorst</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r>
                        <a:rPr lang="en-AU" sz="3200" dirty="0">
                          <a:effectLst/>
                        </a:rPr>
                        <a:t>Geraldine McGuire</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r>
                        <a:rPr lang="en-AU" sz="3200">
                          <a:effectLst/>
                        </a:rPr>
                        <a:t>Kirsty Sheerin</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3694329847"/>
                  </a:ext>
                </a:extLst>
              </a:tr>
              <a:tr h="658912">
                <a:tc>
                  <a:txBody>
                    <a:bodyPr/>
                    <a:lstStyle/>
                    <a:p>
                      <a:r>
                        <a:rPr lang="en-AU" sz="3200" dirty="0">
                          <a:effectLst/>
                        </a:rPr>
                        <a:t>Andrew Pocock</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err="1">
                          <a:solidFill>
                            <a:schemeClr val="lt1"/>
                          </a:solidFill>
                          <a:effectLst/>
                          <a:latin typeface="+mn-lt"/>
                          <a:ea typeface="+mn-ea"/>
                          <a:cs typeface="+mn-cs"/>
                        </a:rPr>
                        <a:t>Godknows</a:t>
                      </a:r>
                      <a:r>
                        <a:rPr lang="en-AU" sz="3200" b="1" kern="1200" dirty="0">
                          <a:solidFill>
                            <a:schemeClr val="lt1"/>
                          </a:solidFill>
                          <a:effectLst/>
                          <a:latin typeface="+mn-lt"/>
                          <a:ea typeface="+mn-ea"/>
                          <a:cs typeface="+mn-cs"/>
                        </a:rPr>
                        <a:t> </a:t>
                      </a:r>
                      <a:r>
                        <a:rPr lang="en-AU" sz="3200" b="1" kern="1200" dirty="0" err="1">
                          <a:solidFill>
                            <a:schemeClr val="lt1"/>
                          </a:solidFill>
                          <a:effectLst/>
                          <a:latin typeface="+mn-lt"/>
                          <a:ea typeface="+mn-ea"/>
                          <a:cs typeface="+mn-cs"/>
                        </a:rPr>
                        <a:t>NJowa</a:t>
                      </a:r>
                      <a:endParaRPr lang="en-AU" sz="3200" b="1" kern="1200" dirty="0">
                        <a:solidFill>
                          <a:schemeClr val="lt1"/>
                        </a:solidFill>
                        <a:effectLst/>
                        <a:latin typeface="+mn-lt"/>
                        <a:ea typeface="+mn-ea"/>
                        <a:cs typeface="+mn-cs"/>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Leslie M Watson </a:t>
                      </a:r>
                    </a:p>
                  </a:txBody>
                  <a:tcPr marL="68580" marR="68580" marT="0" marB="0">
                    <a:solidFill>
                      <a:schemeClr val="accent1"/>
                    </a:solidFill>
                  </a:tcPr>
                </a:tc>
                <a:extLst>
                  <a:ext uri="{0D108BD9-81ED-4DB2-BD59-A6C34878D82A}">
                    <a16:rowId xmlns:a16="http://schemas.microsoft.com/office/drawing/2014/main" val="2720314551"/>
                  </a:ext>
                </a:extLst>
              </a:tr>
              <a:tr h="658912">
                <a:tc>
                  <a:txBody>
                    <a:bodyPr/>
                    <a:lstStyle/>
                    <a:p>
                      <a:r>
                        <a:rPr lang="en-AU" sz="3200" dirty="0">
                          <a:effectLst/>
                        </a:rPr>
                        <a:t>Beau Nicholls</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Gregory MacDonald</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Marco Orunesu Preiata</a:t>
                      </a:r>
                    </a:p>
                  </a:txBody>
                  <a:tcPr marL="68580" marR="68580" marT="0" marB="0">
                    <a:solidFill>
                      <a:schemeClr val="accent1"/>
                    </a:solidFill>
                  </a:tcPr>
                </a:tc>
                <a:extLst>
                  <a:ext uri="{0D108BD9-81ED-4DB2-BD59-A6C34878D82A}">
                    <a16:rowId xmlns:a16="http://schemas.microsoft.com/office/drawing/2014/main" val="2743915220"/>
                  </a:ext>
                </a:extLst>
              </a:tr>
              <a:tr h="658912">
                <a:tc>
                  <a:txBody>
                    <a:bodyPr/>
                    <a:lstStyle/>
                    <a:p>
                      <a:r>
                        <a:rPr lang="en-AU" sz="3200" dirty="0">
                          <a:effectLst/>
                        </a:rPr>
                        <a:t>Bridget </a:t>
                      </a:r>
                      <a:r>
                        <a:rPr lang="en-AU" sz="3200" dirty="0" err="1">
                          <a:effectLst/>
                        </a:rPr>
                        <a:t>Alldridge</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Harald Muller</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Marcus Reston</a:t>
                      </a:r>
                    </a:p>
                  </a:txBody>
                  <a:tcPr marL="68580" marR="68580" marT="0" marB="0">
                    <a:solidFill>
                      <a:schemeClr val="accent1"/>
                    </a:solidFill>
                  </a:tcPr>
                </a:tc>
                <a:extLst>
                  <a:ext uri="{0D108BD9-81ED-4DB2-BD59-A6C34878D82A}">
                    <a16:rowId xmlns:a16="http://schemas.microsoft.com/office/drawing/2014/main" val="2688073359"/>
                  </a:ext>
                </a:extLst>
              </a:tr>
              <a:tr h="658912">
                <a:tc>
                  <a:txBody>
                    <a:bodyPr/>
                    <a:lstStyle/>
                    <a:p>
                      <a:r>
                        <a:rPr lang="en-AU" sz="3200" dirty="0">
                          <a:effectLst/>
                        </a:rPr>
                        <a:t>Bruce Harvey</a:t>
                      </a:r>
                      <a:endParaRPr lang="en-AU" sz="3200" dirty="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Heath </a:t>
                      </a:r>
                      <a:r>
                        <a:rPr lang="en-AU" sz="3200" b="1" kern="1200" dirty="0" err="1">
                          <a:solidFill>
                            <a:schemeClr val="lt1"/>
                          </a:solidFill>
                          <a:effectLst/>
                          <a:latin typeface="+mn-lt"/>
                          <a:ea typeface="+mn-ea"/>
                          <a:cs typeface="+mn-cs"/>
                        </a:rPr>
                        <a:t>Arvidson</a:t>
                      </a:r>
                      <a:endParaRPr lang="en-AU" sz="3200" b="1" kern="1200" dirty="0">
                        <a:solidFill>
                          <a:schemeClr val="lt1"/>
                        </a:solidFill>
                        <a:effectLst/>
                        <a:latin typeface="+mn-lt"/>
                        <a:ea typeface="+mn-ea"/>
                        <a:cs typeface="+mn-cs"/>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Mark Adams</a:t>
                      </a:r>
                    </a:p>
                  </a:txBody>
                  <a:tcPr marL="68580" marR="68580" marT="0" marB="0">
                    <a:solidFill>
                      <a:schemeClr val="accent1"/>
                    </a:solidFill>
                  </a:tcPr>
                </a:tc>
                <a:extLst>
                  <a:ext uri="{0D108BD9-81ED-4DB2-BD59-A6C34878D82A}">
                    <a16:rowId xmlns:a16="http://schemas.microsoft.com/office/drawing/2014/main" val="1055927370"/>
                  </a:ext>
                </a:extLst>
              </a:tr>
              <a:tr h="658912">
                <a:tc>
                  <a:txBody>
                    <a:bodyPr/>
                    <a:lstStyle/>
                    <a:p>
                      <a:r>
                        <a:rPr lang="en-AU" sz="3200">
                          <a:effectLst/>
                        </a:rPr>
                        <a:t>Bruce Sommerville</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Ian </a:t>
                      </a:r>
                      <a:r>
                        <a:rPr lang="en-AU" sz="3200" b="1" kern="1200" dirty="0" err="1">
                          <a:solidFill>
                            <a:schemeClr val="lt1"/>
                          </a:solidFill>
                          <a:effectLst/>
                          <a:latin typeface="+mn-lt"/>
                          <a:ea typeface="+mn-ea"/>
                          <a:cs typeface="+mn-cs"/>
                        </a:rPr>
                        <a:t>Glacken</a:t>
                      </a:r>
                      <a:endParaRPr lang="en-AU" sz="3200" b="1" kern="1200" dirty="0">
                        <a:solidFill>
                          <a:schemeClr val="lt1"/>
                        </a:solidFill>
                        <a:effectLst/>
                        <a:latin typeface="+mn-lt"/>
                        <a:ea typeface="+mn-ea"/>
                        <a:cs typeface="+mn-cs"/>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Mark Berry</a:t>
                      </a:r>
                    </a:p>
                  </a:txBody>
                  <a:tcPr marL="68580" marR="68580" marT="0" marB="0">
                    <a:solidFill>
                      <a:schemeClr val="accent1"/>
                    </a:solidFill>
                  </a:tcPr>
                </a:tc>
                <a:extLst>
                  <a:ext uri="{0D108BD9-81ED-4DB2-BD59-A6C34878D82A}">
                    <a16:rowId xmlns:a16="http://schemas.microsoft.com/office/drawing/2014/main" val="835369830"/>
                  </a:ext>
                </a:extLst>
              </a:tr>
              <a:tr h="658912">
                <a:tc>
                  <a:txBody>
                    <a:bodyPr/>
                    <a:lstStyle/>
                    <a:p>
                      <a:r>
                        <a:rPr lang="en-AU" sz="3200">
                          <a:effectLst/>
                        </a:rPr>
                        <a:t>Chris Davis </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Ian Ritchie</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Mark Murphy</a:t>
                      </a:r>
                    </a:p>
                  </a:txBody>
                  <a:tcPr marL="68580" marR="68580" marT="0" marB="0">
                    <a:solidFill>
                      <a:schemeClr val="accent1"/>
                    </a:solidFill>
                  </a:tcPr>
                </a:tc>
                <a:extLst>
                  <a:ext uri="{0D108BD9-81ED-4DB2-BD59-A6C34878D82A}">
                    <a16:rowId xmlns:a16="http://schemas.microsoft.com/office/drawing/2014/main" val="1959065303"/>
                  </a:ext>
                </a:extLst>
              </a:tr>
              <a:tr h="658912">
                <a:tc>
                  <a:txBody>
                    <a:bodyPr/>
                    <a:lstStyle/>
                    <a:p>
                      <a:r>
                        <a:rPr lang="en-AU" sz="3200">
                          <a:effectLst/>
                        </a:rPr>
                        <a:t>Clint Ward</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err="1">
                          <a:solidFill>
                            <a:schemeClr val="lt1"/>
                          </a:solidFill>
                          <a:effectLst/>
                          <a:latin typeface="+mn-lt"/>
                          <a:ea typeface="+mn-ea"/>
                          <a:cs typeface="+mn-cs"/>
                        </a:rPr>
                        <a:t>Ioannis</a:t>
                      </a:r>
                      <a:r>
                        <a:rPr lang="en-AU" sz="3200" b="1" kern="1200" dirty="0">
                          <a:solidFill>
                            <a:schemeClr val="lt1"/>
                          </a:solidFill>
                          <a:effectLst/>
                          <a:latin typeface="+mn-lt"/>
                          <a:ea typeface="+mn-ea"/>
                          <a:cs typeface="+mn-cs"/>
                        </a:rPr>
                        <a:t> </a:t>
                      </a:r>
                      <a:r>
                        <a:rPr lang="en-AU" sz="3200" b="1" kern="1200" dirty="0" err="1">
                          <a:solidFill>
                            <a:schemeClr val="lt1"/>
                          </a:solidFill>
                          <a:effectLst/>
                          <a:latin typeface="+mn-lt"/>
                          <a:ea typeface="+mn-ea"/>
                          <a:cs typeface="+mn-cs"/>
                        </a:rPr>
                        <a:t>Kapageridis</a:t>
                      </a:r>
                      <a:endParaRPr lang="en-AU" sz="3200" b="1" kern="1200" dirty="0">
                        <a:solidFill>
                          <a:schemeClr val="lt1"/>
                        </a:solidFill>
                        <a:effectLst/>
                        <a:latin typeface="+mn-lt"/>
                        <a:ea typeface="+mn-ea"/>
                        <a:cs typeface="+mn-cs"/>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Peter Fairfield </a:t>
                      </a:r>
                    </a:p>
                  </a:txBody>
                  <a:tcPr marL="68580" marR="68580" marT="0" marB="0">
                    <a:solidFill>
                      <a:schemeClr val="accent1"/>
                    </a:solidFill>
                  </a:tcPr>
                </a:tc>
                <a:extLst>
                  <a:ext uri="{0D108BD9-81ED-4DB2-BD59-A6C34878D82A}">
                    <a16:rowId xmlns:a16="http://schemas.microsoft.com/office/drawing/2014/main" val="488420858"/>
                  </a:ext>
                </a:extLst>
              </a:tr>
              <a:tr h="658912">
                <a:tc>
                  <a:txBody>
                    <a:bodyPr/>
                    <a:lstStyle/>
                    <a:p>
                      <a:r>
                        <a:rPr lang="en-AU" sz="3200">
                          <a:effectLst/>
                        </a:rPr>
                        <a:t>Craig Morley</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Ivy Chen</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Rebecca Jackson</a:t>
                      </a:r>
                    </a:p>
                  </a:txBody>
                  <a:tcPr marL="68580" marR="68580" marT="0" marB="0">
                    <a:solidFill>
                      <a:schemeClr val="accent1"/>
                    </a:solidFill>
                  </a:tcPr>
                </a:tc>
                <a:extLst>
                  <a:ext uri="{0D108BD9-81ED-4DB2-BD59-A6C34878D82A}">
                    <a16:rowId xmlns:a16="http://schemas.microsoft.com/office/drawing/2014/main" val="1693808478"/>
                  </a:ext>
                </a:extLst>
              </a:tr>
              <a:tr h="658912">
                <a:tc>
                  <a:txBody>
                    <a:bodyPr/>
                    <a:lstStyle/>
                    <a:p>
                      <a:r>
                        <a:rPr lang="en-AU" sz="3200">
                          <a:effectLst/>
                        </a:rPr>
                        <a:t>Deborah Lord</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Jacinta Ireland </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Sam Ulrich</a:t>
                      </a:r>
                    </a:p>
                  </a:txBody>
                  <a:tcPr marL="68580" marR="68580" marT="0" marB="0">
                    <a:solidFill>
                      <a:schemeClr val="accent1"/>
                    </a:solidFill>
                  </a:tcPr>
                </a:tc>
                <a:extLst>
                  <a:ext uri="{0D108BD9-81ED-4DB2-BD59-A6C34878D82A}">
                    <a16:rowId xmlns:a16="http://schemas.microsoft.com/office/drawing/2014/main" val="3972965242"/>
                  </a:ext>
                </a:extLst>
              </a:tr>
              <a:tr h="658912">
                <a:tc>
                  <a:txBody>
                    <a:bodyPr/>
                    <a:lstStyle/>
                    <a:p>
                      <a:r>
                        <a:rPr lang="en-AU" sz="3200">
                          <a:effectLst/>
                        </a:rPr>
                        <a:t>Douglas Corley</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Jeremy Peters</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Selina Zoe Broun</a:t>
                      </a:r>
                    </a:p>
                  </a:txBody>
                  <a:tcPr marL="68580" marR="68580" marT="0" marB="0">
                    <a:solidFill>
                      <a:schemeClr val="accent1"/>
                    </a:solidFill>
                  </a:tcPr>
                </a:tc>
                <a:extLst>
                  <a:ext uri="{0D108BD9-81ED-4DB2-BD59-A6C34878D82A}">
                    <a16:rowId xmlns:a16="http://schemas.microsoft.com/office/drawing/2014/main" val="3311021010"/>
                  </a:ext>
                </a:extLst>
              </a:tr>
              <a:tr h="658912">
                <a:tc>
                  <a:txBody>
                    <a:bodyPr/>
                    <a:lstStyle/>
                    <a:p>
                      <a:r>
                        <a:rPr lang="en-AU" sz="3200">
                          <a:effectLst/>
                        </a:rPr>
                        <a:t>Dr Paul Weber</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John A. Rusnak</a:t>
                      </a: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Shauna Martin</a:t>
                      </a:r>
                    </a:p>
                  </a:txBody>
                  <a:tcPr marL="68580" marR="68580" marT="0" marB="0">
                    <a:solidFill>
                      <a:schemeClr val="accent1"/>
                    </a:solidFill>
                  </a:tcPr>
                </a:tc>
                <a:extLst>
                  <a:ext uri="{0D108BD9-81ED-4DB2-BD59-A6C34878D82A}">
                    <a16:rowId xmlns:a16="http://schemas.microsoft.com/office/drawing/2014/main" val="929883417"/>
                  </a:ext>
                </a:extLst>
              </a:tr>
              <a:tr h="658912">
                <a:tc>
                  <a:txBody>
                    <a:bodyPr/>
                    <a:lstStyle/>
                    <a:p>
                      <a:r>
                        <a:rPr lang="en-AU" sz="3200">
                          <a:effectLst/>
                        </a:rPr>
                        <a:t>Emily Harris</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Jon Crosbie</a:t>
                      </a: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Tatum Woodroffe</a:t>
                      </a:r>
                    </a:p>
                  </a:txBody>
                  <a:tcPr marL="68580" marR="68580" marT="0" marB="0">
                    <a:solidFill>
                      <a:schemeClr val="accent1"/>
                    </a:solidFill>
                  </a:tcPr>
                </a:tc>
                <a:extLst>
                  <a:ext uri="{0D108BD9-81ED-4DB2-BD59-A6C34878D82A}">
                    <a16:rowId xmlns:a16="http://schemas.microsoft.com/office/drawing/2014/main" val="301106388"/>
                  </a:ext>
                </a:extLst>
              </a:tr>
              <a:tr h="658912">
                <a:tc>
                  <a:txBody>
                    <a:bodyPr/>
                    <a:lstStyle/>
                    <a:p>
                      <a:r>
                        <a:rPr lang="en-AU" sz="3200">
                          <a:effectLst/>
                        </a:rPr>
                        <a:t>Gabrielle Kirk</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a:solidFill>
                            <a:schemeClr val="lt1"/>
                          </a:solidFill>
                          <a:effectLst/>
                          <a:latin typeface="+mn-lt"/>
                          <a:ea typeface="+mn-ea"/>
                          <a:cs typeface="+mn-cs"/>
                        </a:rPr>
                        <a:t>Jonathan Moore</a:t>
                      </a: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Timothy O'Sullivan</a:t>
                      </a:r>
                    </a:p>
                  </a:txBody>
                  <a:tcPr marL="68580" marR="68580" marT="0" marB="0">
                    <a:solidFill>
                      <a:schemeClr val="accent1"/>
                    </a:solidFill>
                  </a:tcPr>
                </a:tc>
                <a:extLst>
                  <a:ext uri="{0D108BD9-81ED-4DB2-BD59-A6C34878D82A}">
                    <a16:rowId xmlns:a16="http://schemas.microsoft.com/office/drawing/2014/main" val="532823973"/>
                  </a:ext>
                </a:extLst>
              </a:tr>
              <a:tr h="658912">
                <a:tc>
                  <a:txBody>
                    <a:bodyPr/>
                    <a:lstStyle/>
                    <a:p>
                      <a:r>
                        <a:rPr lang="en-AU" sz="3200">
                          <a:effectLst/>
                        </a:rPr>
                        <a:t>Geoffrey Booth</a:t>
                      </a:r>
                      <a:endParaRPr lang="en-AU" sz="3200">
                        <a:effectLst/>
                        <a:latin typeface="Calibri" panose="020F0502020204030204" pitchFamily="34" charset="0"/>
                        <a:ea typeface="Calibri" panose="020F0502020204030204" pitchFamily="34" charset="0"/>
                      </a:endParaRP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Jonathon Trewartha</a:t>
                      </a:r>
                    </a:p>
                  </a:txBody>
                  <a:tcPr marL="68580" marR="68580" marT="0" marB="0">
                    <a:solidFill>
                      <a:schemeClr val="accent1"/>
                    </a:solidFill>
                  </a:tcPr>
                </a:tc>
                <a:tc>
                  <a:txBody>
                    <a:bodyPr/>
                    <a:lstStyle/>
                    <a:p>
                      <a:pPr marL="0" algn="l" defTabSz="1371600" rtl="0" eaLnBrk="1" latinLnBrk="0" hangingPunct="1"/>
                      <a:r>
                        <a:rPr lang="en-AU" sz="3200" b="1" kern="1200" dirty="0">
                          <a:solidFill>
                            <a:schemeClr val="lt1"/>
                          </a:solidFill>
                          <a:effectLst/>
                          <a:latin typeface="+mn-lt"/>
                          <a:ea typeface="+mn-ea"/>
                          <a:cs typeface="+mn-cs"/>
                        </a:rPr>
                        <a:t>Todd McCracken</a:t>
                      </a:r>
                    </a:p>
                  </a:txBody>
                  <a:tcPr marL="68580" marR="68580" marT="0" marB="0">
                    <a:solidFill>
                      <a:schemeClr val="accent1"/>
                    </a:solidFill>
                  </a:tcPr>
                </a:tc>
                <a:extLst>
                  <a:ext uri="{0D108BD9-81ED-4DB2-BD59-A6C34878D82A}">
                    <a16:rowId xmlns:a16="http://schemas.microsoft.com/office/drawing/2014/main" val="2822767020"/>
                  </a:ext>
                </a:extLst>
              </a:tr>
            </a:tbl>
          </a:graphicData>
        </a:graphic>
      </p:graphicFrame>
      <p:sp>
        <p:nvSpPr>
          <p:cNvPr id="3" name="Rectangle 1">
            <a:extLst>
              <a:ext uri="{FF2B5EF4-FFF2-40B4-BE49-F238E27FC236}">
                <a16:creationId xmlns:a16="http://schemas.microsoft.com/office/drawing/2014/main" id="{9DD7B9F6-ACC1-470E-B29D-3679984AD112}"/>
              </a:ext>
            </a:extLst>
          </p:cNvPr>
          <p:cNvSpPr>
            <a:spLocks noChangeArrowheads="1"/>
          </p:cNvSpPr>
          <p:nvPr/>
        </p:nvSpPr>
        <p:spPr bwMode="auto">
          <a:xfrm>
            <a:off x="6281738" y="6704584"/>
            <a:ext cx="223138"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AU" altLang="en-US" sz="9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4" name="Title 3">
            <a:extLst>
              <a:ext uri="{FF2B5EF4-FFF2-40B4-BE49-F238E27FC236}">
                <a16:creationId xmlns:a16="http://schemas.microsoft.com/office/drawing/2014/main" id="{188E9F3E-2EA8-4D9F-A211-7C025BCDAD45}"/>
              </a:ext>
            </a:extLst>
          </p:cNvPr>
          <p:cNvSpPr>
            <a:spLocks noGrp="1"/>
          </p:cNvSpPr>
          <p:nvPr>
            <p:ph type="title"/>
          </p:nvPr>
        </p:nvSpPr>
        <p:spPr>
          <a:xfrm>
            <a:off x="1257300" y="905615"/>
            <a:ext cx="16114732" cy="2651126"/>
          </a:xfrm>
        </p:spPr>
        <p:txBody>
          <a:bodyPr>
            <a:normAutofit/>
          </a:bodyPr>
          <a:lstStyle/>
          <a:p>
            <a:pPr defTabSz="457200"/>
            <a:r>
              <a:rPr lang="en-GB" altLang="en-US" sz="4500" b="1" dirty="0">
                <a:solidFill>
                  <a:schemeClr val="accent1">
                    <a:lumMod val="50000"/>
                  </a:schemeClr>
                </a:solidFill>
                <a:latin typeface="Poppins" pitchFamily="2" charset="77"/>
                <a:ea typeface="+mn-ea"/>
                <a:cs typeface="Poppins" pitchFamily="2" charset="77"/>
              </a:rPr>
              <a:t>JORC would like to thank the volunteers for  their time and expertise in the Code Review Working Groups</a:t>
            </a:r>
            <a:endParaRPr lang="en-AU" sz="4500" b="1" dirty="0">
              <a:solidFill>
                <a:schemeClr val="accent1">
                  <a:lumMod val="50000"/>
                </a:schemeClr>
              </a:solidFill>
              <a:latin typeface="Poppins" pitchFamily="2" charset="77"/>
              <a:ea typeface="+mn-ea"/>
              <a:cs typeface="Poppins" pitchFamily="2" charset="77"/>
            </a:endParaRPr>
          </a:p>
        </p:txBody>
      </p:sp>
    </p:spTree>
    <p:extLst>
      <p:ext uri="{BB962C8B-B14F-4D97-AF65-F5344CB8AC3E}">
        <p14:creationId xmlns:p14="http://schemas.microsoft.com/office/powerpoint/2010/main" val="4288072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907791C-21DA-EA08-D175-5F58849EF36B}"/>
              </a:ext>
            </a:extLst>
          </p:cNvPr>
          <p:cNvSpPr/>
          <p:nvPr/>
        </p:nvSpPr>
        <p:spPr>
          <a:xfrm>
            <a:off x="4053668" y="10223168"/>
            <a:ext cx="10180663" cy="1808211"/>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a:extLst>
              <a:ext uri="{FF2B5EF4-FFF2-40B4-BE49-F238E27FC236}">
                <a16:creationId xmlns:a16="http://schemas.microsoft.com/office/drawing/2014/main" id="{210FA332-F7DE-DDA3-149D-BDCF69D550B2}"/>
              </a:ext>
            </a:extLst>
          </p:cNvPr>
          <p:cNvSpPr/>
          <p:nvPr/>
        </p:nvSpPr>
        <p:spPr>
          <a:xfrm>
            <a:off x="4053668" y="5693352"/>
            <a:ext cx="10180663" cy="3163024"/>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 name="Rectangle 11">
            <a:extLst>
              <a:ext uri="{FF2B5EF4-FFF2-40B4-BE49-F238E27FC236}">
                <a16:creationId xmlns:a16="http://schemas.microsoft.com/office/drawing/2014/main" id="{B4343A7D-D188-9464-99FA-2D1055AC3A43}"/>
              </a:ext>
            </a:extLst>
          </p:cNvPr>
          <p:cNvSpPr/>
          <p:nvPr/>
        </p:nvSpPr>
        <p:spPr>
          <a:xfrm>
            <a:off x="4053668" y="3114823"/>
            <a:ext cx="10413762" cy="1232409"/>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b="1" dirty="0"/>
          </a:p>
        </p:txBody>
      </p:sp>
      <p:sp>
        <p:nvSpPr>
          <p:cNvPr id="3" name="TextBox 2">
            <a:extLst>
              <a:ext uri="{FF2B5EF4-FFF2-40B4-BE49-F238E27FC236}">
                <a16:creationId xmlns:a16="http://schemas.microsoft.com/office/drawing/2014/main" id="{5028CA0B-EEC4-4A8D-B342-A81BD3FF8B86}"/>
              </a:ext>
            </a:extLst>
          </p:cNvPr>
          <p:cNvSpPr txBox="1"/>
          <p:nvPr/>
        </p:nvSpPr>
        <p:spPr>
          <a:xfrm>
            <a:off x="2990711" y="645373"/>
            <a:ext cx="12306575" cy="784830"/>
          </a:xfrm>
          <a:prstGeom prst="rect">
            <a:avLst/>
          </a:prstGeom>
          <a:noFill/>
        </p:spPr>
        <p:txBody>
          <a:bodyPr wrap="none" rtlCol="0">
            <a:spAutoFit/>
          </a:bodyPr>
          <a:lstStyle/>
          <a:p>
            <a:pPr algn="ctr"/>
            <a:r>
              <a:rPr lang="en-US" sz="4500" b="1" dirty="0">
                <a:solidFill>
                  <a:schemeClr val="accent1">
                    <a:lumMod val="50000"/>
                  </a:schemeClr>
                </a:solidFill>
                <a:latin typeface="Poppins" pitchFamily="2" charset="77"/>
                <a:cs typeface="Poppins" pitchFamily="2" charset="77"/>
              </a:rPr>
              <a:t>NEXT STEPS - STAKEHOLDER ENGAGEMENT</a:t>
            </a:r>
          </a:p>
        </p:txBody>
      </p:sp>
      <p:sp>
        <p:nvSpPr>
          <p:cNvPr id="4" name="Rectangle 3">
            <a:extLst>
              <a:ext uri="{FF2B5EF4-FFF2-40B4-BE49-F238E27FC236}">
                <a16:creationId xmlns:a16="http://schemas.microsoft.com/office/drawing/2014/main" id="{C09DBD5A-8909-43A0-86AE-739BA226708B}"/>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TextBox 5">
            <a:extLst>
              <a:ext uri="{FF2B5EF4-FFF2-40B4-BE49-F238E27FC236}">
                <a16:creationId xmlns:a16="http://schemas.microsoft.com/office/drawing/2014/main" id="{07678A48-9DDD-79CE-C405-9C3CA94295EE}"/>
              </a:ext>
            </a:extLst>
          </p:cNvPr>
          <p:cNvSpPr txBox="1"/>
          <p:nvPr/>
        </p:nvSpPr>
        <p:spPr>
          <a:xfrm>
            <a:off x="4956048" y="3394334"/>
            <a:ext cx="8412480" cy="707886"/>
          </a:xfrm>
          <a:prstGeom prst="rect">
            <a:avLst/>
          </a:prstGeom>
          <a:noFill/>
        </p:spPr>
        <p:txBody>
          <a:bodyPr wrap="square" rtlCol="0">
            <a:spAutoFit/>
          </a:bodyPr>
          <a:lstStyle/>
          <a:p>
            <a:r>
              <a:rPr lang="en-AU" sz="4000" dirty="0">
                <a:solidFill>
                  <a:schemeClr val="bg1"/>
                </a:solidFill>
              </a:rPr>
              <a:t>ASIC and ASX review of draft -underway</a:t>
            </a:r>
          </a:p>
        </p:txBody>
      </p:sp>
      <p:sp>
        <p:nvSpPr>
          <p:cNvPr id="7" name="Arrow: Down 6">
            <a:extLst>
              <a:ext uri="{FF2B5EF4-FFF2-40B4-BE49-F238E27FC236}">
                <a16:creationId xmlns:a16="http://schemas.microsoft.com/office/drawing/2014/main" id="{15E7F39B-2459-6DBC-F330-A88C7EBE436E}"/>
              </a:ext>
            </a:extLst>
          </p:cNvPr>
          <p:cNvSpPr/>
          <p:nvPr/>
        </p:nvSpPr>
        <p:spPr>
          <a:xfrm>
            <a:off x="8562108" y="4545562"/>
            <a:ext cx="1163782" cy="968992"/>
          </a:xfrm>
          <a:prstGeom prst="downArrow">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02312009-143F-FDF8-3684-5D938A0C8C8E}"/>
              </a:ext>
            </a:extLst>
          </p:cNvPr>
          <p:cNvSpPr txBox="1"/>
          <p:nvPr/>
        </p:nvSpPr>
        <p:spPr>
          <a:xfrm>
            <a:off x="7988359" y="10465553"/>
            <a:ext cx="2311280" cy="1323439"/>
          </a:xfrm>
          <a:prstGeom prst="rect">
            <a:avLst/>
          </a:prstGeom>
          <a:noFill/>
        </p:spPr>
        <p:txBody>
          <a:bodyPr wrap="square" rtlCol="0">
            <a:spAutoFit/>
          </a:bodyPr>
          <a:lstStyle/>
          <a:p>
            <a:pPr algn="ctr"/>
            <a:r>
              <a:rPr lang="en-AU" sz="4000" dirty="0">
                <a:solidFill>
                  <a:schemeClr val="bg1"/>
                </a:solidFill>
              </a:rPr>
              <a:t>Industry </a:t>
            </a:r>
          </a:p>
          <a:p>
            <a:pPr algn="ctr"/>
            <a:r>
              <a:rPr lang="en-AU" sz="4000" dirty="0">
                <a:solidFill>
                  <a:schemeClr val="bg1"/>
                </a:solidFill>
              </a:rPr>
              <a:t>Public</a:t>
            </a:r>
          </a:p>
        </p:txBody>
      </p:sp>
      <p:sp>
        <p:nvSpPr>
          <p:cNvPr id="10" name="TextBox 9">
            <a:extLst>
              <a:ext uri="{FF2B5EF4-FFF2-40B4-BE49-F238E27FC236}">
                <a16:creationId xmlns:a16="http://schemas.microsoft.com/office/drawing/2014/main" id="{8466C7D8-0B25-FAA8-5FCC-4BB3746E44A8}"/>
              </a:ext>
            </a:extLst>
          </p:cNvPr>
          <p:cNvSpPr txBox="1"/>
          <p:nvPr/>
        </p:nvSpPr>
        <p:spPr>
          <a:xfrm>
            <a:off x="3937118" y="6228027"/>
            <a:ext cx="10413762" cy="1938992"/>
          </a:xfrm>
          <a:prstGeom prst="rect">
            <a:avLst/>
          </a:prstGeom>
          <a:noFill/>
        </p:spPr>
        <p:txBody>
          <a:bodyPr wrap="square">
            <a:spAutoFit/>
          </a:bodyPr>
          <a:lstStyle/>
          <a:p>
            <a:pPr algn="ctr"/>
            <a:r>
              <a:rPr lang="en-AU" sz="4000" dirty="0">
                <a:solidFill>
                  <a:schemeClr val="bg1"/>
                </a:solidFill>
              </a:rPr>
              <a:t>CRIRSCO</a:t>
            </a:r>
          </a:p>
          <a:p>
            <a:pPr algn="ctr"/>
            <a:r>
              <a:rPr lang="en-AU" sz="4000" dirty="0">
                <a:solidFill>
                  <a:schemeClr val="bg1"/>
                </a:solidFill>
              </a:rPr>
              <a:t>Parent Bodies (AusIMM, AIG, MCA)</a:t>
            </a:r>
          </a:p>
          <a:p>
            <a:pPr algn="ctr"/>
            <a:r>
              <a:rPr lang="en-AU" sz="4000" dirty="0">
                <a:solidFill>
                  <a:schemeClr val="bg1"/>
                </a:solidFill>
              </a:rPr>
              <a:t>Working Group members (technical review)</a:t>
            </a:r>
          </a:p>
        </p:txBody>
      </p:sp>
      <p:sp>
        <p:nvSpPr>
          <p:cNvPr id="16" name="Arrow: Down 15">
            <a:extLst>
              <a:ext uri="{FF2B5EF4-FFF2-40B4-BE49-F238E27FC236}">
                <a16:creationId xmlns:a16="http://schemas.microsoft.com/office/drawing/2014/main" id="{F9AD5F30-07C1-4F65-301E-869AD7DA6EB2}"/>
              </a:ext>
            </a:extLst>
          </p:cNvPr>
          <p:cNvSpPr/>
          <p:nvPr/>
        </p:nvSpPr>
        <p:spPr>
          <a:xfrm>
            <a:off x="8513617" y="9145056"/>
            <a:ext cx="1163782" cy="968992"/>
          </a:xfrm>
          <a:prstGeom prst="downArrow">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70696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12617">
            <a:extLst>
              <a:ext uri="{FF2B5EF4-FFF2-40B4-BE49-F238E27FC236}">
                <a16:creationId xmlns:a16="http://schemas.microsoft.com/office/drawing/2014/main" id="{DB663116-F8D2-41CB-A5FF-A43D6C40BECF}"/>
              </a:ext>
            </a:extLst>
          </p:cNvPr>
          <p:cNvSpPr/>
          <p:nvPr/>
        </p:nvSpPr>
        <p:spPr>
          <a:xfrm rot="5400000">
            <a:off x="1477782" y="3253135"/>
            <a:ext cx="2514509" cy="3402673"/>
          </a:xfrm>
          <a:prstGeom prst="rightArrow">
            <a:avLst>
              <a:gd name="adj1" fmla="val 72859"/>
              <a:gd name="adj2" fmla="val 53567"/>
            </a:avLst>
          </a:pr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28" name="Shape 12624">
            <a:extLst>
              <a:ext uri="{FF2B5EF4-FFF2-40B4-BE49-F238E27FC236}">
                <a16:creationId xmlns:a16="http://schemas.microsoft.com/office/drawing/2014/main" id="{70A0407D-500A-4CE8-BC9E-4282AC9FB3DB}"/>
              </a:ext>
            </a:extLst>
          </p:cNvPr>
          <p:cNvSpPr/>
          <p:nvPr/>
        </p:nvSpPr>
        <p:spPr>
          <a:xfrm rot="5400000">
            <a:off x="5739872" y="3253138"/>
            <a:ext cx="2514511" cy="3402669"/>
          </a:xfrm>
          <a:prstGeom prst="rightArrow">
            <a:avLst>
              <a:gd name="adj1" fmla="val 72859"/>
              <a:gd name="adj2" fmla="val 53567"/>
            </a:avLst>
          </a:pr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29" name="Shape 12631">
            <a:extLst>
              <a:ext uri="{FF2B5EF4-FFF2-40B4-BE49-F238E27FC236}">
                <a16:creationId xmlns:a16="http://schemas.microsoft.com/office/drawing/2014/main" id="{963503D4-BB65-48E0-B9C8-B211DD26977C}"/>
              </a:ext>
            </a:extLst>
          </p:cNvPr>
          <p:cNvSpPr/>
          <p:nvPr/>
        </p:nvSpPr>
        <p:spPr>
          <a:xfrm rot="5400000">
            <a:off x="10001962" y="3253137"/>
            <a:ext cx="2514511" cy="3402669"/>
          </a:xfrm>
          <a:prstGeom prst="rightArrow">
            <a:avLst>
              <a:gd name="adj1" fmla="val 72859"/>
              <a:gd name="adj2" fmla="val 53567"/>
            </a:avLst>
          </a:prstGeom>
          <a:solidFill>
            <a:schemeClr val="accent6"/>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30" name="Shape 12638">
            <a:extLst>
              <a:ext uri="{FF2B5EF4-FFF2-40B4-BE49-F238E27FC236}">
                <a16:creationId xmlns:a16="http://schemas.microsoft.com/office/drawing/2014/main" id="{3E03F416-53C5-47D8-B152-48F05EDE8F7A}"/>
              </a:ext>
            </a:extLst>
          </p:cNvPr>
          <p:cNvSpPr/>
          <p:nvPr/>
        </p:nvSpPr>
        <p:spPr>
          <a:xfrm rot="5400000">
            <a:off x="14264053" y="3253136"/>
            <a:ext cx="2514511" cy="3402671"/>
          </a:xfrm>
          <a:prstGeom prst="rightArrow">
            <a:avLst>
              <a:gd name="adj1" fmla="val 72859"/>
              <a:gd name="adj2" fmla="val 53567"/>
            </a:avLst>
          </a:pr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32" name="Shape 12658">
            <a:extLst>
              <a:ext uri="{FF2B5EF4-FFF2-40B4-BE49-F238E27FC236}">
                <a16:creationId xmlns:a16="http://schemas.microsoft.com/office/drawing/2014/main" id="{24A317B1-CCB3-4886-AB08-6E9DA31BB7C2}"/>
              </a:ext>
            </a:extLst>
          </p:cNvPr>
          <p:cNvSpPr/>
          <p:nvPr/>
        </p:nvSpPr>
        <p:spPr>
          <a:xfrm>
            <a:off x="7677099" y="2833795"/>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33" name="Shape 12659">
            <a:extLst>
              <a:ext uri="{FF2B5EF4-FFF2-40B4-BE49-F238E27FC236}">
                <a16:creationId xmlns:a16="http://schemas.microsoft.com/office/drawing/2014/main" id="{2B5182C4-5547-4848-BD0D-24F1F362FB86}"/>
              </a:ext>
            </a:extLst>
          </p:cNvPr>
          <p:cNvSpPr/>
          <p:nvPr/>
        </p:nvSpPr>
        <p:spPr>
          <a:xfrm>
            <a:off x="11773512" y="2833795"/>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35" name="Shape 12661">
            <a:extLst>
              <a:ext uri="{FF2B5EF4-FFF2-40B4-BE49-F238E27FC236}">
                <a16:creationId xmlns:a16="http://schemas.microsoft.com/office/drawing/2014/main" id="{771FBB10-EFED-4928-B634-E56AFED053B2}"/>
              </a:ext>
            </a:extLst>
          </p:cNvPr>
          <p:cNvSpPr/>
          <p:nvPr/>
        </p:nvSpPr>
        <p:spPr>
          <a:xfrm>
            <a:off x="3410026" y="2833795"/>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42" name="Subtitle 2">
            <a:extLst>
              <a:ext uri="{FF2B5EF4-FFF2-40B4-BE49-F238E27FC236}">
                <a16:creationId xmlns:a16="http://schemas.microsoft.com/office/drawing/2014/main" id="{0E62F10D-A2ED-4421-8C97-F6159DF7B6AC}"/>
              </a:ext>
            </a:extLst>
          </p:cNvPr>
          <p:cNvSpPr txBox="1">
            <a:spLocks/>
          </p:cNvSpPr>
          <p:nvPr/>
        </p:nvSpPr>
        <p:spPr>
          <a:xfrm>
            <a:off x="5295793" y="6413096"/>
            <a:ext cx="3402674" cy="139634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Release of Summary of Key Issues and Work Plan</a:t>
            </a:r>
          </a:p>
        </p:txBody>
      </p:sp>
      <p:sp>
        <p:nvSpPr>
          <p:cNvPr id="43" name="Subtitle 2">
            <a:extLst>
              <a:ext uri="{FF2B5EF4-FFF2-40B4-BE49-F238E27FC236}">
                <a16:creationId xmlns:a16="http://schemas.microsoft.com/office/drawing/2014/main" id="{3F75D68F-E0AF-4605-A8AA-9D2A333050F0}"/>
              </a:ext>
            </a:extLst>
          </p:cNvPr>
          <p:cNvSpPr txBox="1">
            <a:spLocks/>
          </p:cNvSpPr>
          <p:nvPr/>
        </p:nvSpPr>
        <p:spPr>
          <a:xfrm>
            <a:off x="9557879" y="6413096"/>
            <a:ext cx="3402674" cy="947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GB"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Working Groups and targeted engagement</a:t>
            </a:r>
            <a:endPar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endParaRPr>
          </a:p>
        </p:txBody>
      </p:sp>
      <p:sp>
        <p:nvSpPr>
          <p:cNvPr id="46" name="TextBox 45">
            <a:extLst>
              <a:ext uri="{FF2B5EF4-FFF2-40B4-BE49-F238E27FC236}">
                <a16:creationId xmlns:a16="http://schemas.microsoft.com/office/drawing/2014/main" id="{AC7C7E9C-2311-451A-95D4-F2DCDE65B8DB}"/>
              </a:ext>
            </a:extLst>
          </p:cNvPr>
          <p:cNvSpPr txBox="1"/>
          <p:nvPr/>
        </p:nvSpPr>
        <p:spPr>
          <a:xfrm>
            <a:off x="2042909" y="2553422"/>
            <a:ext cx="1319088" cy="584775"/>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2020</a:t>
            </a:r>
          </a:p>
        </p:txBody>
      </p:sp>
      <p:sp>
        <p:nvSpPr>
          <p:cNvPr id="47" name="TextBox 46">
            <a:extLst>
              <a:ext uri="{FF2B5EF4-FFF2-40B4-BE49-F238E27FC236}">
                <a16:creationId xmlns:a16="http://schemas.microsoft.com/office/drawing/2014/main" id="{436418FE-B91A-4E73-84ED-01FE9F4815ED}"/>
              </a:ext>
            </a:extLst>
          </p:cNvPr>
          <p:cNvSpPr txBox="1"/>
          <p:nvPr/>
        </p:nvSpPr>
        <p:spPr>
          <a:xfrm>
            <a:off x="6407488" y="2328666"/>
            <a:ext cx="1343110" cy="1077218"/>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JUNE2021</a:t>
            </a:r>
          </a:p>
        </p:txBody>
      </p:sp>
      <p:sp>
        <p:nvSpPr>
          <p:cNvPr id="48" name="TextBox 47">
            <a:extLst>
              <a:ext uri="{FF2B5EF4-FFF2-40B4-BE49-F238E27FC236}">
                <a16:creationId xmlns:a16="http://schemas.microsoft.com/office/drawing/2014/main" id="{A3C03D5F-55ED-4289-B67E-9D3973E59777}"/>
              </a:ext>
            </a:extLst>
          </p:cNvPr>
          <p:cNvSpPr txBox="1"/>
          <p:nvPr/>
        </p:nvSpPr>
        <p:spPr>
          <a:xfrm>
            <a:off x="10508227" y="2077838"/>
            <a:ext cx="1501977" cy="1569660"/>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JULY-DEC</a:t>
            </a:r>
          </a:p>
          <a:p>
            <a:pPr algn="ctr"/>
            <a:r>
              <a:rPr lang="en-US" sz="3200" b="1" dirty="0">
                <a:solidFill>
                  <a:schemeClr val="tx2"/>
                </a:solidFill>
                <a:latin typeface="Poppins" pitchFamily="2" charset="77"/>
                <a:ea typeface="League Spartan" charset="0"/>
                <a:cs typeface="Poppins" pitchFamily="2" charset="77"/>
              </a:rPr>
              <a:t>2021</a:t>
            </a:r>
          </a:p>
        </p:txBody>
      </p:sp>
      <p:sp>
        <p:nvSpPr>
          <p:cNvPr id="49" name="TextBox 48">
            <a:extLst>
              <a:ext uri="{FF2B5EF4-FFF2-40B4-BE49-F238E27FC236}">
                <a16:creationId xmlns:a16="http://schemas.microsoft.com/office/drawing/2014/main" id="{218D7AD7-6B31-438A-86C2-9E3F713F53EA}"/>
              </a:ext>
            </a:extLst>
          </p:cNvPr>
          <p:cNvSpPr txBox="1"/>
          <p:nvPr/>
        </p:nvSpPr>
        <p:spPr>
          <a:xfrm>
            <a:off x="15087145" y="2295186"/>
            <a:ext cx="1064923" cy="1077218"/>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Q4</a:t>
            </a:r>
          </a:p>
          <a:p>
            <a:pPr algn="ctr"/>
            <a:r>
              <a:rPr lang="en-US" sz="3200" b="1" dirty="0">
                <a:solidFill>
                  <a:schemeClr val="tx2"/>
                </a:solidFill>
                <a:latin typeface="Poppins" pitchFamily="2" charset="77"/>
                <a:ea typeface="League Spartan" charset="0"/>
                <a:cs typeface="Poppins" pitchFamily="2" charset="77"/>
              </a:rPr>
              <a:t>2021</a:t>
            </a:r>
          </a:p>
        </p:txBody>
      </p:sp>
      <p:sp>
        <p:nvSpPr>
          <p:cNvPr id="52" name="Shape 12617">
            <a:extLst>
              <a:ext uri="{FF2B5EF4-FFF2-40B4-BE49-F238E27FC236}">
                <a16:creationId xmlns:a16="http://schemas.microsoft.com/office/drawing/2014/main" id="{35BE8788-E9E8-4A71-B0A6-47B7F6872E5D}"/>
              </a:ext>
            </a:extLst>
          </p:cNvPr>
          <p:cNvSpPr/>
          <p:nvPr/>
        </p:nvSpPr>
        <p:spPr>
          <a:xfrm rot="5400000">
            <a:off x="1542113" y="9269472"/>
            <a:ext cx="2514509" cy="3402673"/>
          </a:xfrm>
          <a:prstGeom prst="rightArrow">
            <a:avLst>
              <a:gd name="adj1" fmla="val 72859"/>
              <a:gd name="adj2" fmla="val 53567"/>
            </a:avLst>
          </a:prstGeom>
          <a:solidFill>
            <a:srgbClr val="7030A0"/>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3" name="Shape 12624">
            <a:extLst>
              <a:ext uri="{FF2B5EF4-FFF2-40B4-BE49-F238E27FC236}">
                <a16:creationId xmlns:a16="http://schemas.microsoft.com/office/drawing/2014/main" id="{F5CA6B35-69F9-45BC-85F1-08A25847A0E0}"/>
              </a:ext>
            </a:extLst>
          </p:cNvPr>
          <p:cNvSpPr/>
          <p:nvPr/>
        </p:nvSpPr>
        <p:spPr>
          <a:xfrm rot="5400000">
            <a:off x="5804203" y="9269475"/>
            <a:ext cx="2514511" cy="3402669"/>
          </a:xfrm>
          <a:prstGeom prst="rightArrow">
            <a:avLst>
              <a:gd name="adj1" fmla="val 72859"/>
              <a:gd name="adj2" fmla="val 53567"/>
            </a:avLst>
          </a:prstGeom>
          <a:solidFill>
            <a:schemeClr val="accent1">
              <a:lumMod val="75000"/>
            </a:schemeClr>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4" name="Shape 12631">
            <a:extLst>
              <a:ext uri="{FF2B5EF4-FFF2-40B4-BE49-F238E27FC236}">
                <a16:creationId xmlns:a16="http://schemas.microsoft.com/office/drawing/2014/main" id="{395F93CE-3B16-4530-815B-B329AD8BB139}"/>
              </a:ext>
            </a:extLst>
          </p:cNvPr>
          <p:cNvSpPr/>
          <p:nvPr/>
        </p:nvSpPr>
        <p:spPr>
          <a:xfrm rot="5400000">
            <a:off x="10066293" y="9269474"/>
            <a:ext cx="2514511" cy="3402669"/>
          </a:xfrm>
          <a:prstGeom prst="rightArrow">
            <a:avLst>
              <a:gd name="adj1" fmla="val 72859"/>
              <a:gd name="adj2" fmla="val 53567"/>
            </a:avLst>
          </a:prstGeom>
          <a:solidFill>
            <a:schemeClr val="accent2">
              <a:lumMod val="75000"/>
            </a:schemeClr>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5" name="Shape 12638">
            <a:extLst>
              <a:ext uri="{FF2B5EF4-FFF2-40B4-BE49-F238E27FC236}">
                <a16:creationId xmlns:a16="http://schemas.microsoft.com/office/drawing/2014/main" id="{947BAEE7-421A-4009-9C1A-40F06F58686B}"/>
              </a:ext>
            </a:extLst>
          </p:cNvPr>
          <p:cNvSpPr/>
          <p:nvPr/>
        </p:nvSpPr>
        <p:spPr>
          <a:xfrm rot="5400000">
            <a:off x="14328384" y="9269473"/>
            <a:ext cx="2514511" cy="3402671"/>
          </a:xfrm>
          <a:prstGeom prst="rightArrow">
            <a:avLst>
              <a:gd name="adj1" fmla="val 72859"/>
              <a:gd name="adj2" fmla="val 53567"/>
            </a:avLst>
          </a:prstGeom>
          <a:solidFill>
            <a:schemeClr val="accent6">
              <a:lumMod val="75000"/>
            </a:schemeClr>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6" name="Shape 12658">
            <a:extLst>
              <a:ext uri="{FF2B5EF4-FFF2-40B4-BE49-F238E27FC236}">
                <a16:creationId xmlns:a16="http://schemas.microsoft.com/office/drawing/2014/main" id="{21212558-D342-4431-82FB-D75D6252D9DC}"/>
              </a:ext>
            </a:extLst>
          </p:cNvPr>
          <p:cNvSpPr/>
          <p:nvPr/>
        </p:nvSpPr>
        <p:spPr>
          <a:xfrm>
            <a:off x="7741430" y="8850132"/>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57" name="Shape 12659">
            <a:extLst>
              <a:ext uri="{FF2B5EF4-FFF2-40B4-BE49-F238E27FC236}">
                <a16:creationId xmlns:a16="http://schemas.microsoft.com/office/drawing/2014/main" id="{EFA012B0-7D39-41A9-B1AE-0FEEEEB53F6D}"/>
              </a:ext>
            </a:extLst>
          </p:cNvPr>
          <p:cNvSpPr/>
          <p:nvPr/>
        </p:nvSpPr>
        <p:spPr>
          <a:xfrm>
            <a:off x="11837843" y="8850132"/>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58" name="Shape 12661">
            <a:extLst>
              <a:ext uri="{FF2B5EF4-FFF2-40B4-BE49-F238E27FC236}">
                <a16:creationId xmlns:a16="http://schemas.microsoft.com/office/drawing/2014/main" id="{928BCA38-3F2B-4097-93C3-180A711A6A12}"/>
              </a:ext>
            </a:extLst>
          </p:cNvPr>
          <p:cNvSpPr/>
          <p:nvPr/>
        </p:nvSpPr>
        <p:spPr>
          <a:xfrm>
            <a:off x="3474357" y="8850132"/>
            <a:ext cx="2749672" cy="460062"/>
          </a:xfrm>
          <a:custGeom>
            <a:avLst/>
            <a:gdLst/>
            <a:ahLst/>
            <a:cxnLst>
              <a:cxn ang="0">
                <a:pos x="wd2" y="hd2"/>
              </a:cxn>
              <a:cxn ang="5400000">
                <a:pos x="wd2" y="hd2"/>
              </a:cxn>
              <a:cxn ang="10800000">
                <a:pos x="wd2" y="hd2"/>
              </a:cxn>
              <a:cxn ang="16200000">
                <a:pos x="wd2" y="hd2"/>
              </a:cxn>
            </a:cxnLst>
            <a:rect l="0" t="0" r="r" b="b"/>
            <a:pathLst>
              <a:path w="21600" h="16204" extrusionOk="0">
                <a:moveTo>
                  <a:pt x="0" y="15205"/>
                </a:moveTo>
                <a:cubicBezTo>
                  <a:pt x="7544" y="-5396"/>
                  <a:pt x="14744" y="-5063"/>
                  <a:pt x="21600" y="16204"/>
                </a:cubicBezTo>
              </a:path>
            </a:pathLst>
          </a:custGeom>
          <a:noFill/>
          <a:ln w="38100" cap="flat">
            <a:solidFill>
              <a:schemeClr val="bg1">
                <a:lumMod val="85000"/>
              </a:schemeClr>
            </a:solidFill>
            <a:prstDash val="solid"/>
            <a:miter lim="400000"/>
            <a:tailEnd type="stealth" w="med" len="med"/>
          </a:ln>
          <a:effectLst/>
        </p:spPr>
        <p:txBody>
          <a:bodyPr/>
          <a:lstStyle/>
          <a:p>
            <a:endParaRPr sz="5063" dirty="0">
              <a:latin typeface="Lato Light" panose="020F0502020204030203" pitchFamily="34" charset="0"/>
            </a:endParaRPr>
          </a:p>
        </p:txBody>
      </p:sp>
      <p:sp>
        <p:nvSpPr>
          <p:cNvPr id="64" name="Subtitle 2">
            <a:extLst>
              <a:ext uri="{FF2B5EF4-FFF2-40B4-BE49-F238E27FC236}">
                <a16:creationId xmlns:a16="http://schemas.microsoft.com/office/drawing/2014/main" id="{7F05D2A5-B3BB-43FC-9277-8319F474080D}"/>
              </a:ext>
            </a:extLst>
          </p:cNvPr>
          <p:cNvSpPr txBox="1">
            <a:spLocks/>
          </p:cNvSpPr>
          <p:nvPr/>
        </p:nvSpPr>
        <p:spPr>
          <a:xfrm>
            <a:off x="13924344" y="6359525"/>
            <a:ext cx="3402674" cy="947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Draft JORC Code options and review</a:t>
            </a:r>
          </a:p>
        </p:txBody>
      </p:sp>
      <p:sp>
        <p:nvSpPr>
          <p:cNvPr id="65" name="Subtitle 2">
            <a:extLst>
              <a:ext uri="{FF2B5EF4-FFF2-40B4-BE49-F238E27FC236}">
                <a16:creationId xmlns:a16="http://schemas.microsoft.com/office/drawing/2014/main" id="{52BD7D6F-E430-4053-920E-0F8802C42817}"/>
              </a:ext>
            </a:extLst>
          </p:cNvPr>
          <p:cNvSpPr txBox="1">
            <a:spLocks/>
          </p:cNvSpPr>
          <p:nvPr/>
        </p:nvSpPr>
        <p:spPr>
          <a:xfrm>
            <a:off x="1098031" y="12479917"/>
            <a:ext cx="3402674" cy="947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GB"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Draft updated JORC Code and review</a:t>
            </a:r>
            <a:endPar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endParaRPr>
          </a:p>
        </p:txBody>
      </p:sp>
      <p:sp>
        <p:nvSpPr>
          <p:cNvPr id="66" name="Subtitle 2">
            <a:extLst>
              <a:ext uri="{FF2B5EF4-FFF2-40B4-BE49-F238E27FC236}">
                <a16:creationId xmlns:a16="http://schemas.microsoft.com/office/drawing/2014/main" id="{54FAD82E-E908-41BE-BE01-875290603976}"/>
              </a:ext>
            </a:extLst>
          </p:cNvPr>
          <p:cNvSpPr txBox="1">
            <a:spLocks/>
          </p:cNvSpPr>
          <p:nvPr/>
        </p:nvSpPr>
        <p:spPr>
          <a:xfrm>
            <a:off x="5479755" y="12538372"/>
            <a:ext cx="3402674" cy="49866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Final Draft</a:t>
            </a:r>
          </a:p>
        </p:txBody>
      </p:sp>
      <p:sp>
        <p:nvSpPr>
          <p:cNvPr id="67" name="TextBox 66">
            <a:extLst>
              <a:ext uri="{FF2B5EF4-FFF2-40B4-BE49-F238E27FC236}">
                <a16:creationId xmlns:a16="http://schemas.microsoft.com/office/drawing/2014/main" id="{E31C6F2A-790D-4B2A-A187-8976BFA1E2CF}"/>
              </a:ext>
            </a:extLst>
          </p:cNvPr>
          <p:cNvSpPr txBox="1"/>
          <p:nvPr/>
        </p:nvSpPr>
        <p:spPr>
          <a:xfrm>
            <a:off x="1343609" y="8347756"/>
            <a:ext cx="3232966" cy="1077218"/>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Q2 2022 </a:t>
            </a:r>
          </a:p>
          <a:p>
            <a:pPr algn="ctr"/>
            <a:r>
              <a:rPr lang="en-US" sz="3200" b="1" dirty="0">
                <a:solidFill>
                  <a:schemeClr val="tx2"/>
                </a:solidFill>
                <a:latin typeface="Poppins" pitchFamily="2" charset="77"/>
                <a:ea typeface="League Spartan" charset="0"/>
                <a:cs typeface="Poppins" pitchFamily="2" charset="77"/>
              </a:rPr>
              <a:t>-Q2 2023</a:t>
            </a:r>
          </a:p>
        </p:txBody>
      </p:sp>
      <p:sp>
        <p:nvSpPr>
          <p:cNvPr id="68" name="TextBox 67">
            <a:extLst>
              <a:ext uri="{FF2B5EF4-FFF2-40B4-BE49-F238E27FC236}">
                <a16:creationId xmlns:a16="http://schemas.microsoft.com/office/drawing/2014/main" id="{3925D268-A13D-4837-845C-5A682BF7F21C}"/>
              </a:ext>
            </a:extLst>
          </p:cNvPr>
          <p:cNvSpPr txBox="1"/>
          <p:nvPr/>
        </p:nvSpPr>
        <p:spPr>
          <a:xfrm>
            <a:off x="6560800" y="8316259"/>
            <a:ext cx="1198948" cy="1077218"/>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Late 2023</a:t>
            </a:r>
          </a:p>
        </p:txBody>
      </p:sp>
      <p:sp>
        <p:nvSpPr>
          <p:cNvPr id="69" name="TextBox 68">
            <a:extLst>
              <a:ext uri="{FF2B5EF4-FFF2-40B4-BE49-F238E27FC236}">
                <a16:creationId xmlns:a16="http://schemas.microsoft.com/office/drawing/2014/main" id="{ACEB5CED-8CBC-4BC3-B0AB-D7EF0B7E7602}"/>
              </a:ext>
            </a:extLst>
          </p:cNvPr>
          <p:cNvSpPr txBox="1"/>
          <p:nvPr/>
        </p:nvSpPr>
        <p:spPr>
          <a:xfrm>
            <a:off x="10572558" y="8586617"/>
            <a:ext cx="1501977" cy="584775"/>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TBC</a:t>
            </a:r>
          </a:p>
        </p:txBody>
      </p:sp>
      <p:sp>
        <p:nvSpPr>
          <p:cNvPr id="70" name="TextBox 69">
            <a:extLst>
              <a:ext uri="{FF2B5EF4-FFF2-40B4-BE49-F238E27FC236}">
                <a16:creationId xmlns:a16="http://schemas.microsoft.com/office/drawing/2014/main" id="{F6871110-E330-4A19-AC6D-49A3A6F445F8}"/>
              </a:ext>
            </a:extLst>
          </p:cNvPr>
          <p:cNvSpPr txBox="1"/>
          <p:nvPr/>
        </p:nvSpPr>
        <p:spPr>
          <a:xfrm>
            <a:off x="15239390" y="8557744"/>
            <a:ext cx="1064923" cy="584775"/>
          </a:xfrm>
          <a:prstGeom prst="rect">
            <a:avLst/>
          </a:prstGeom>
          <a:noFill/>
        </p:spPr>
        <p:txBody>
          <a:bodyPr wrap="squar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TBC</a:t>
            </a:r>
          </a:p>
        </p:txBody>
      </p:sp>
      <p:sp>
        <p:nvSpPr>
          <p:cNvPr id="71" name="Subtitle 2">
            <a:extLst>
              <a:ext uri="{FF2B5EF4-FFF2-40B4-BE49-F238E27FC236}">
                <a16:creationId xmlns:a16="http://schemas.microsoft.com/office/drawing/2014/main" id="{CE1F0C3E-3413-4DE8-8D29-00C88C4A2479}"/>
              </a:ext>
            </a:extLst>
          </p:cNvPr>
          <p:cNvSpPr txBox="1">
            <a:spLocks/>
          </p:cNvSpPr>
          <p:nvPr/>
        </p:nvSpPr>
        <p:spPr>
          <a:xfrm>
            <a:off x="988679" y="6392466"/>
            <a:ext cx="3402674" cy="947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Engagement and Online Survey</a:t>
            </a:r>
          </a:p>
        </p:txBody>
      </p:sp>
      <p:sp>
        <p:nvSpPr>
          <p:cNvPr id="72" name="Subtitle 2">
            <a:extLst>
              <a:ext uri="{FF2B5EF4-FFF2-40B4-BE49-F238E27FC236}">
                <a16:creationId xmlns:a16="http://schemas.microsoft.com/office/drawing/2014/main" id="{DD4F1FC3-C947-43A6-85A9-3823C1F7B6CD}"/>
              </a:ext>
            </a:extLst>
          </p:cNvPr>
          <p:cNvSpPr txBox="1">
            <a:spLocks/>
          </p:cNvSpPr>
          <p:nvPr/>
        </p:nvSpPr>
        <p:spPr>
          <a:xfrm>
            <a:off x="14070515" y="12443122"/>
            <a:ext cx="3402674" cy="947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JORC 2023 Code release</a:t>
            </a:r>
          </a:p>
        </p:txBody>
      </p:sp>
      <p:sp>
        <p:nvSpPr>
          <p:cNvPr id="73" name="Subtitle 2">
            <a:extLst>
              <a:ext uri="{FF2B5EF4-FFF2-40B4-BE49-F238E27FC236}">
                <a16:creationId xmlns:a16="http://schemas.microsoft.com/office/drawing/2014/main" id="{B9D920C7-AED9-48D0-99F8-E29729E77355}"/>
              </a:ext>
            </a:extLst>
          </p:cNvPr>
          <p:cNvSpPr txBox="1">
            <a:spLocks/>
          </p:cNvSpPr>
          <p:nvPr/>
        </p:nvSpPr>
        <p:spPr>
          <a:xfrm>
            <a:off x="9861479" y="12479917"/>
            <a:ext cx="3402674" cy="49866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Approval Process</a:t>
            </a:r>
          </a:p>
        </p:txBody>
      </p:sp>
      <p:sp>
        <p:nvSpPr>
          <p:cNvPr id="74" name="TextBox 73">
            <a:extLst>
              <a:ext uri="{FF2B5EF4-FFF2-40B4-BE49-F238E27FC236}">
                <a16:creationId xmlns:a16="http://schemas.microsoft.com/office/drawing/2014/main" id="{384E879F-EAB8-43AF-A469-91CCFEEB253C}"/>
              </a:ext>
            </a:extLst>
          </p:cNvPr>
          <p:cNvSpPr txBox="1"/>
          <p:nvPr/>
        </p:nvSpPr>
        <p:spPr>
          <a:xfrm>
            <a:off x="5097872" y="584364"/>
            <a:ext cx="8092280" cy="784830"/>
          </a:xfrm>
          <a:prstGeom prst="rect">
            <a:avLst/>
          </a:prstGeom>
          <a:noFill/>
        </p:spPr>
        <p:txBody>
          <a:bodyPr wrap="none" rtlCol="0">
            <a:spAutoFit/>
          </a:bodyPr>
          <a:lstStyle/>
          <a:p>
            <a:pPr algn="ctr"/>
            <a:r>
              <a:rPr lang="en-US" sz="4500" b="1" dirty="0">
                <a:solidFill>
                  <a:schemeClr val="accent1">
                    <a:lumMod val="50000"/>
                  </a:schemeClr>
                </a:solidFill>
                <a:latin typeface="Poppins" pitchFamily="2" charset="77"/>
                <a:cs typeface="Poppins" pitchFamily="2" charset="77"/>
              </a:rPr>
              <a:t>PROJECT PLAN – PROGRESS</a:t>
            </a:r>
          </a:p>
        </p:txBody>
      </p:sp>
      <p:pic>
        <p:nvPicPr>
          <p:cNvPr id="76" name="Graphic 75" descr="Checkmark with solid fill">
            <a:extLst>
              <a:ext uri="{FF2B5EF4-FFF2-40B4-BE49-F238E27FC236}">
                <a16:creationId xmlns:a16="http://schemas.microsoft.com/office/drawing/2014/main" id="{755D0BD8-2B72-4F22-AF9A-8F3205823A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76287" y="2530963"/>
            <a:ext cx="914400" cy="914400"/>
          </a:xfrm>
          <a:prstGeom prst="rect">
            <a:avLst/>
          </a:prstGeom>
        </p:spPr>
      </p:pic>
      <p:pic>
        <p:nvPicPr>
          <p:cNvPr id="77" name="Graphic 76" descr="Checkmark with solid fill">
            <a:extLst>
              <a:ext uri="{FF2B5EF4-FFF2-40B4-BE49-F238E27FC236}">
                <a16:creationId xmlns:a16="http://schemas.microsoft.com/office/drawing/2014/main" id="{2FAE39D4-EDC1-4DA1-95B8-08A2151285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43479" y="2496514"/>
            <a:ext cx="914400" cy="914400"/>
          </a:xfrm>
          <a:prstGeom prst="rect">
            <a:avLst/>
          </a:prstGeom>
        </p:spPr>
      </p:pic>
      <p:pic>
        <p:nvPicPr>
          <p:cNvPr id="79" name="Graphic 78" descr="Children outline">
            <a:extLst>
              <a:ext uri="{FF2B5EF4-FFF2-40B4-BE49-F238E27FC236}">
                <a16:creationId xmlns:a16="http://schemas.microsoft.com/office/drawing/2014/main" id="{FCD8C20B-9EE3-40E0-A587-B2909B86EDD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12185" y="3981799"/>
            <a:ext cx="1423459" cy="1423459"/>
          </a:xfrm>
          <a:prstGeom prst="rect">
            <a:avLst/>
          </a:prstGeom>
        </p:spPr>
      </p:pic>
      <p:sp>
        <p:nvSpPr>
          <p:cNvPr id="82" name="Freeform 922">
            <a:extLst>
              <a:ext uri="{FF2B5EF4-FFF2-40B4-BE49-F238E27FC236}">
                <a16:creationId xmlns:a16="http://schemas.microsoft.com/office/drawing/2014/main" id="{D0881AF6-1E56-41F7-89C2-3F3654AF7AED}"/>
              </a:ext>
            </a:extLst>
          </p:cNvPr>
          <p:cNvSpPr>
            <a:spLocks noChangeArrowheads="1"/>
          </p:cNvSpPr>
          <p:nvPr/>
        </p:nvSpPr>
        <p:spPr bwMode="auto">
          <a:xfrm>
            <a:off x="10757265" y="3956313"/>
            <a:ext cx="1132561" cy="1161302"/>
          </a:xfrm>
          <a:custGeom>
            <a:avLst/>
            <a:gdLst>
              <a:gd name="T0" fmla="*/ 203835 w 293328"/>
              <a:gd name="T1" fmla="*/ 273093 h 293328"/>
              <a:gd name="T2" fmla="*/ 238706 w 293328"/>
              <a:gd name="T3" fmla="*/ 280318 h 293328"/>
              <a:gd name="T4" fmla="*/ 238706 w 293328"/>
              <a:gd name="T5" fmla="*/ 252864 h 293328"/>
              <a:gd name="T6" fmla="*/ 171074 w 293328"/>
              <a:gd name="T7" fmla="*/ 141671 h 293328"/>
              <a:gd name="T8" fmla="*/ 126534 w 293328"/>
              <a:gd name="T9" fmla="*/ 212064 h 293328"/>
              <a:gd name="T10" fmla="*/ 171074 w 293328"/>
              <a:gd name="T11" fmla="*/ 141671 h 293328"/>
              <a:gd name="T12" fmla="*/ 72581 w 293328"/>
              <a:gd name="T13" fmla="*/ 192930 h 293328"/>
              <a:gd name="T14" fmla="*/ 117482 w 293328"/>
              <a:gd name="T15" fmla="*/ 160441 h 293328"/>
              <a:gd name="T16" fmla="*/ 121827 w 293328"/>
              <a:gd name="T17" fmla="*/ 116402 h 293328"/>
              <a:gd name="T18" fmla="*/ 121827 w 293328"/>
              <a:gd name="T19" fmla="*/ 152860 h 293328"/>
              <a:gd name="T20" fmla="*/ 121827 w 293328"/>
              <a:gd name="T21" fmla="*/ 116402 h 293328"/>
              <a:gd name="T22" fmla="*/ 123638 w 293328"/>
              <a:gd name="T23" fmla="*/ 107737 h 293328"/>
              <a:gd name="T24" fmla="*/ 180127 w 293328"/>
              <a:gd name="T25" fmla="*/ 134811 h 293328"/>
              <a:gd name="T26" fmla="*/ 177592 w 293328"/>
              <a:gd name="T27" fmla="*/ 199790 h 293328"/>
              <a:gd name="T28" fmla="*/ 121827 w 293328"/>
              <a:gd name="T29" fmla="*/ 223254 h 293328"/>
              <a:gd name="T30" fmla="*/ 66424 w 293328"/>
              <a:gd name="T31" fmla="*/ 199790 h 293328"/>
              <a:gd name="T32" fmla="*/ 63890 w 293328"/>
              <a:gd name="T33" fmla="*/ 134811 h 293328"/>
              <a:gd name="T34" fmla="*/ 120016 w 293328"/>
              <a:gd name="T35" fmla="*/ 107737 h 293328"/>
              <a:gd name="T36" fmla="*/ 62532 w 293328"/>
              <a:gd name="T37" fmla="*/ 105471 h 293328"/>
              <a:gd name="T38" fmla="*/ 62532 w 293328"/>
              <a:gd name="T39" fmla="*/ 223602 h 293328"/>
              <a:gd name="T40" fmla="*/ 165330 w 293328"/>
              <a:gd name="T41" fmla="*/ 236967 h 293328"/>
              <a:gd name="T42" fmla="*/ 197659 w 293328"/>
              <a:gd name="T43" fmla="*/ 266952 h 293328"/>
              <a:gd name="T44" fmla="*/ 196570 w 293328"/>
              <a:gd name="T45" fmla="*/ 210596 h 293328"/>
              <a:gd name="T46" fmla="*/ 181677 w 293328"/>
              <a:gd name="T47" fmla="*/ 105471 h 293328"/>
              <a:gd name="T48" fmla="*/ 122105 w 293328"/>
              <a:gd name="T49" fmla="*/ 71876 h 293328"/>
              <a:gd name="T50" fmla="*/ 205287 w 293328"/>
              <a:gd name="T51" fmla="*/ 206623 h 293328"/>
              <a:gd name="T52" fmla="*/ 253598 w 293328"/>
              <a:gd name="T53" fmla="*/ 266590 h 293328"/>
              <a:gd name="T54" fmla="*/ 224903 w 293328"/>
              <a:gd name="T55" fmla="*/ 295129 h 293328"/>
              <a:gd name="T56" fmla="*/ 164604 w 293328"/>
              <a:gd name="T57" fmla="*/ 246721 h 293328"/>
              <a:gd name="T58" fmla="*/ 28750 w 293328"/>
              <a:gd name="T59" fmla="*/ 164718 h 293328"/>
              <a:gd name="T60" fmla="*/ 122105 w 293328"/>
              <a:gd name="T61" fmla="*/ 71876 h 293328"/>
              <a:gd name="T62" fmla="*/ 264897 w 293328"/>
              <a:gd name="T63" fmla="*/ 22237 h 293328"/>
              <a:gd name="T64" fmla="*/ 264897 w 293328"/>
              <a:gd name="T65" fmla="*/ 28872 h 293328"/>
              <a:gd name="T66" fmla="*/ 258632 w 293328"/>
              <a:gd name="T67" fmla="*/ 28872 h 293328"/>
              <a:gd name="T68" fmla="*/ 258632 w 293328"/>
              <a:gd name="T69" fmla="*/ 22237 h 293328"/>
              <a:gd name="T70" fmla="*/ 217348 w 293328"/>
              <a:gd name="T71" fmla="*/ 22237 h 293328"/>
              <a:gd name="T72" fmla="*/ 217348 w 293328"/>
              <a:gd name="T73" fmla="*/ 28872 h 293328"/>
              <a:gd name="T74" fmla="*/ 210714 w 293328"/>
              <a:gd name="T75" fmla="*/ 28872 h 293328"/>
              <a:gd name="T76" fmla="*/ 210714 w 293328"/>
              <a:gd name="T77" fmla="*/ 22237 h 293328"/>
              <a:gd name="T78" fmla="*/ 242414 w 293328"/>
              <a:gd name="T79" fmla="*/ 25554 h 293328"/>
              <a:gd name="T80" fmla="*/ 233199 w 293328"/>
              <a:gd name="T81" fmla="*/ 25554 h 293328"/>
              <a:gd name="T82" fmla="*/ 9042 w 293328"/>
              <a:gd name="T83" fmla="*/ 8682 h 293328"/>
              <a:gd name="T84" fmla="*/ 286087 w 293328"/>
              <a:gd name="T85" fmla="*/ 41594 h 293328"/>
              <a:gd name="T86" fmla="*/ 9042 w 293328"/>
              <a:gd name="T87" fmla="*/ 8682 h 293328"/>
              <a:gd name="T88" fmla="*/ 290789 w 293328"/>
              <a:gd name="T89" fmla="*/ 0 h 293328"/>
              <a:gd name="T90" fmla="*/ 295129 w 293328"/>
              <a:gd name="T91" fmla="*/ 290427 h 293328"/>
              <a:gd name="T92" fmla="*/ 261855 w 293328"/>
              <a:gd name="T93" fmla="*/ 295129 h 293328"/>
              <a:gd name="T94" fmla="*/ 261855 w 293328"/>
              <a:gd name="T95" fmla="*/ 286087 h 293328"/>
              <a:gd name="T96" fmla="*/ 286087 w 293328"/>
              <a:gd name="T97" fmla="*/ 50636 h 293328"/>
              <a:gd name="T98" fmla="*/ 9042 w 293328"/>
              <a:gd name="T99" fmla="*/ 286087 h 293328"/>
              <a:gd name="T100" fmla="*/ 188795 w 293328"/>
              <a:gd name="T101" fmla="*/ 290427 h 293328"/>
              <a:gd name="T102" fmla="*/ 4703 w 293328"/>
              <a:gd name="T103" fmla="*/ 295129 h 293328"/>
              <a:gd name="T104" fmla="*/ 0 w 293328"/>
              <a:gd name="T105" fmla="*/ 4339 h 29332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3328" h="293328">
                <a:moveTo>
                  <a:pt x="230028" y="244139"/>
                </a:moveTo>
                <a:lnTo>
                  <a:pt x="202590" y="271426"/>
                </a:lnTo>
                <a:lnTo>
                  <a:pt x="209811" y="278607"/>
                </a:lnTo>
                <a:cubicBezTo>
                  <a:pt x="217392" y="286147"/>
                  <a:pt x="229667" y="286147"/>
                  <a:pt x="237249" y="278607"/>
                </a:cubicBezTo>
                <a:cubicBezTo>
                  <a:pt x="240859" y="275017"/>
                  <a:pt x="243025" y="269990"/>
                  <a:pt x="243025" y="264963"/>
                </a:cubicBezTo>
                <a:cubicBezTo>
                  <a:pt x="243025" y="259578"/>
                  <a:pt x="240859" y="254910"/>
                  <a:pt x="237249" y="251320"/>
                </a:cubicBezTo>
                <a:lnTo>
                  <a:pt x="230028" y="244139"/>
                </a:lnTo>
                <a:close/>
                <a:moveTo>
                  <a:pt x="170030" y="140806"/>
                </a:moveTo>
                <a:lnTo>
                  <a:pt x="125762" y="159462"/>
                </a:lnTo>
                <a:lnTo>
                  <a:pt x="125762" y="210769"/>
                </a:lnTo>
                <a:lnTo>
                  <a:pt x="170030" y="191753"/>
                </a:lnTo>
                <a:lnTo>
                  <a:pt x="170030" y="140806"/>
                </a:lnTo>
                <a:close/>
                <a:moveTo>
                  <a:pt x="72138" y="140806"/>
                </a:moveTo>
                <a:lnTo>
                  <a:pt x="72138" y="191753"/>
                </a:lnTo>
                <a:lnTo>
                  <a:pt x="116765" y="210769"/>
                </a:lnTo>
                <a:lnTo>
                  <a:pt x="116765" y="159462"/>
                </a:lnTo>
                <a:lnTo>
                  <a:pt x="72138" y="140806"/>
                </a:lnTo>
                <a:close/>
                <a:moveTo>
                  <a:pt x="121084" y="115690"/>
                </a:moveTo>
                <a:lnTo>
                  <a:pt x="78976" y="133989"/>
                </a:lnTo>
                <a:lnTo>
                  <a:pt x="121084" y="151928"/>
                </a:lnTo>
                <a:lnTo>
                  <a:pt x="163552" y="133989"/>
                </a:lnTo>
                <a:lnTo>
                  <a:pt x="121084" y="115690"/>
                </a:lnTo>
                <a:close/>
                <a:moveTo>
                  <a:pt x="119284" y="107080"/>
                </a:moveTo>
                <a:cubicBezTo>
                  <a:pt x="120364" y="106362"/>
                  <a:pt x="121804" y="106362"/>
                  <a:pt x="122883" y="107080"/>
                </a:cubicBezTo>
                <a:lnTo>
                  <a:pt x="176508" y="129683"/>
                </a:lnTo>
                <a:cubicBezTo>
                  <a:pt x="177948" y="130401"/>
                  <a:pt x="179027" y="132195"/>
                  <a:pt x="179027" y="133989"/>
                </a:cubicBezTo>
                <a:lnTo>
                  <a:pt x="179027" y="194623"/>
                </a:lnTo>
                <a:cubicBezTo>
                  <a:pt x="179027" y="196417"/>
                  <a:pt x="177948" y="198211"/>
                  <a:pt x="176508" y="198570"/>
                </a:cubicBezTo>
                <a:lnTo>
                  <a:pt x="122883" y="221532"/>
                </a:lnTo>
                <a:cubicBezTo>
                  <a:pt x="122523" y="221891"/>
                  <a:pt x="121804" y="221891"/>
                  <a:pt x="121084" y="221891"/>
                </a:cubicBezTo>
                <a:cubicBezTo>
                  <a:pt x="120364" y="221891"/>
                  <a:pt x="120004" y="221891"/>
                  <a:pt x="119284" y="221532"/>
                </a:cubicBezTo>
                <a:lnTo>
                  <a:pt x="66019" y="198570"/>
                </a:lnTo>
                <a:cubicBezTo>
                  <a:pt x="64580" y="198211"/>
                  <a:pt x="63500" y="196417"/>
                  <a:pt x="63500" y="194623"/>
                </a:cubicBezTo>
                <a:lnTo>
                  <a:pt x="63500" y="133989"/>
                </a:lnTo>
                <a:cubicBezTo>
                  <a:pt x="63500" y="132195"/>
                  <a:pt x="64580" y="130401"/>
                  <a:pt x="66019" y="129683"/>
                </a:cubicBezTo>
                <a:lnTo>
                  <a:pt x="119284" y="107080"/>
                </a:lnTo>
                <a:close/>
                <a:moveTo>
                  <a:pt x="121359" y="80413"/>
                </a:moveTo>
                <a:cubicBezTo>
                  <a:pt x="98975" y="80413"/>
                  <a:pt x="78036" y="89030"/>
                  <a:pt x="62150" y="104828"/>
                </a:cubicBezTo>
                <a:cubicBezTo>
                  <a:pt x="46626" y="120267"/>
                  <a:pt x="37962" y="141092"/>
                  <a:pt x="37962" y="163712"/>
                </a:cubicBezTo>
                <a:cubicBezTo>
                  <a:pt x="37962" y="185614"/>
                  <a:pt x="46626" y="206439"/>
                  <a:pt x="62150" y="222237"/>
                </a:cubicBezTo>
                <a:cubicBezTo>
                  <a:pt x="88506" y="248447"/>
                  <a:pt x="129663" y="254192"/>
                  <a:pt x="162516" y="236240"/>
                </a:cubicBezTo>
                <a:cubicBezTo>
                  <a:pt x="162877" y="235521"/>
                  <a:pt x="163599" y="235521"/>
                  <a:pt x="164321" y="235521"/>
                </a:cubicBezTo>
                <a:cubicBezTo>
                  <a:pt x="165405" y="235521"/>
                  <a:pt x="166849" y="236240"/>
                  <a:pt x="167571" y="236958"/>
                </a:cubicBezTo>
                <a:lnTo>
                  <a:pt x="196453" y="265322"/>
                </a:lnTo>
                <a:lnTo>
                  <a:pt x="223891" y="237676"/>
                </a:lnTo>
                <a:lnTo>
                  <a:pt x="195370" y="209311"/>
                </a:lnTo>
                <a:cubicBezTo>
                  <a:pt x="193926" y="207875"/>
                  <a:pt x="193565" y="205721"/>
                  <a:pt x="194648" y="203925"/>
                </a:cubicBezTo>
                <a:cubicBezTo>
                  <a:pt x="212699" y="171611"/>
                  <a:pt x="207284" y="131039"/>
                  <a:pt x="180568" y="104828"/>
                </a:cubicBezTo>
                <a:cubicBezTo>
                  <a:pt x="165043" y="89030"/>
                  <a:pt x="144104" y="80413"/>
                  <a:pt x="121359" y="80413"/>
                </a:cubicBezTo>
                <a:close/>
                <a:moveTo>
                  <a:pt x="121359" y="71437"/>
                </a:moveTo>
                <a:cubicBezTo>
                  <a:pt x="146270" y="71437"/>
                  <a:pt x="169737" y="80772"/>
                  <a:pt x="187066" y="98365"/>
                </a:cubicBezTo>
                <a:cubicBezTo>
                  <a:pt x="215226" y="126371"/>
                  <a:pt x="222086" y="170175"/>
                  <a:pt x="204034" y="205362"/>
                </a:cubicBezTo>
                <a:lnTo>
                  <a:pt x="243747" y="244857"/>
                </a:lnTo>
                <a:cubicBezTo>
                  <a:pt x="249163" y="250242"/>
                  <a:pt x="252051" y="257423"/>
                  <a:pt x="252051" y="264963"/>
                </a:cubicBezTo>
                <a:cubicBezTo>
                  <a:pt x="252051" y="272503"/>
                  <a:pt x="249163" y="279684"/>
                  <a:pt x="243747" y="285070"/>
                </a:cubicBezTo>
                <a:cubicBezTo>
                  <a:pt x="237971" y="290456"/>
                  <a:pt x="230750" y="293328"/>
                  <a:pt x="223530" y="293328"/>
                </a:cubicBezTo>
                <a:cubicBezTo>
                  <a:pt x="216309" y="293328"/>
                  <a:pt x="209089" y="290456"/>
                  <a:pt x="203312" y="285070"/>
                </a:cubicBezTo>
                <a:lnTo>
                  <a:pt x="163599" y="245216"/>
                </a:lnTo>
                <a:cubicBezTo>
                  <a:pt x="128219" y="263527"/>
                  <a:pt x="84173" y="256705"/>
                  <a:pt x="56013" y="228700"/>
                </a:cubicBezTo>
                <a:cubicBezTo>
                  <a:pt x="38684" y="211106"/>
                  <a:pt x="28575" y="188127"/>
                  <a:pt x="28575" y="163712"/>
                </a:cubicBezTo>
                <a:cubicBezTo>
                  <a:pt x="28575" y="138938"/>
                  <a:pt x="38684" y="115600"/>
                  <a:pt x="56013" y="98365"/>
                </a:cubicBezTo>
                <a:cubicBezTo>
                  <a:pt x="73343" y="80772"/>
                  <a:pt x="96809" y="71437"/>
                  <a:pt x="121359" y="71437"/>
                </a:cubicBezTo>
                <a:close/>
                <a:moveTo>
                  <a:pt x="257053" y="22102"/>
                </a:moveTo>
                <a:cubicBezTo>
                  <a:pt x="258518" y="20637"/>
                  <a:pt x="261815" y="20637"/>
                  <a:pt x="263280" y="22102"/>
                </a:cubicBezTo>
                <a:cubicBezTo>
                  <a:pt x="264379" y="22835"/>
                  <a:pt x="264746" y="24300"/>
                  <a:pt x="264746" y="25399"/>
                </a:cubicBezTo>
                <a:cubicBezTo>
                  <a:pt x="264746" y="26499"/>
                  <a:pt x="264379" y="27598"/>
                  <a:pt x="263280" y="28697"/>
                </a:cubicBezTo>
                <a:cubicBezTo>
                  <a:pt x="262548" y="29429"/>
                  <a:pt x="261449" y="29796"/>
                  <a:pt x="260350" y="29796"/>
                </a:cubicBezTo>
                <a:cubicBezTo>
                  <a:pt x="258884" y="29796"/>
                  <a:pt x="258152" y="29429"/>
                  <a:pt x="257053" y="28697"/>
                </a:cubicBezTo>
                <a:cubicBezTo>
                  <a:pt x="256320" y="27598"/>
                  <a:pt x="255587" y="26499"/>
                  <a:pt x="255587" y="25399"/>
                </a:cubicBezTo>
                <a:cubicBezTo>
                  <a:pt x="255587" y="24300"/>
                  <a:pt x="256320" y="22835"/>
                  <a:pt x="257053" y="22102"/>
                </a:cubicBezTo>
                <a:close/>
                <a:moveTo>
                  <a:pt x="209428" y="22102"/>
                </a:moveTo>
                <a:cubicBezTo>
                  <a:pt x="211259" y="20637"/>
                  <a:pt x="214190" y="20637"/>
                  <a:pt x="216022" y="22102"/>
                </a:cubicBezTo>
                <a:cubicBezTo>
                  <a:pt x="216754" y="22835"/>
                  <a:pt x="217121" y="24300"/>
                  <a:pt x="217121" y="25399"/>
                </a:cubicBezTo>
                <a:cubicBezTo>
                  <a:pt x="217121" y="26499"/>
                  <a:pt x="216754" y="27598"/>
                  <a:pt x="216022" y="28697"/>
                </a:cubicBezTo>
                <a:cubicBezTo>
                  <a:pt x="214923" y="29429"/>
                  <a:pt x="213824" y="29796"/>
                  <a:pt x="212725" y="29796"/>
                </a:cubicBezTo>
                <a:cubicBezTo>
                  <a:pt x="211626" y="29796"/>
                  <a:pt x="210160" y="29429"/>
                  <a:pt x="209428" y="28697"/>
                </a:cubicBezTo>
                <a:cubicBezTo>
                  <a:pt x="208695" y="27598"/>
                  <a:pt x="207962" y="26499"/>
                  <a:pt x="207962" y="25399"/>
                </a:cubicBezTo>
                <a:cubicBezTo>
                  <a:pt x="207962" y="24300"/>
                  <a:pt x="208695" y="22835"/>
                  <a:pt x="209428" y="22102"/>
                </a:cubicBezTo>
                <a:close/>
                <a:moveTo>
                  <a:pt x="236538" y="20637"/>
                </a:moveTo>
                <a:cubicBezTo>
                  <a:pt x="239102" y="20637"/>
                  <a:pt x="240934" y="22835"/>
                  <a:pt x="240934" y="25399"/>
                </a:cubicBezTo>
                <a:cubicBezTo>
                  <a:pt x="240934" y="27964"/>
                  <a:pt x="239102" y="29796"/>
                  <a:pt x="236538" y="29796"/>
                </a:cubicBezTo>
                <a:cubicBezTo>
                  <a:pt x="233973" y="29796"/>
                  <a:pt x="231775" y="27964"/>
                  <a:pt x="231775" y="25399"/>
                </a:cubicBezTo>
                <a:cubicBezTo>
                  <a:pt x="231775" y="22835"/>
                  <a:pt x="233973" y="20637"/>
                  <a:pt x="236538" y="20637"/>
                </a:cubicBezTo>
                <a:close/>
                <a:moveTo>
                  <a:pt x="8987" y="8627"/>
                </a:moveTo>
                <a:lnTo>
                  <a:pt x="8987" y="41339"/>
                </a:lnTo>
                <a:lnTo>
                  <a:pt x="284341" y="41339"/>
                </a:lnTo>
                <a:lnTo>
                  <a:pt x="284341" y="8627"/>
                </a:lnTo>
                <a:lnTo>
                  <a:pt x="8987" y="8627"/>
                </a:lnTo>
                <a:close/>
                <a:moveTo>
                  <a:pt x="4673" y="0"/>
                </a:moveTo>
                <a:lnTo>
                  <a:pt x="289014" y="0"/>
                </a:lnTo>
                <a:cubicBezTo>
                  <a:pt x="291530" y="0"/>
                  <a:pt x="293328" y="1797"/>
                  <a:pt x="293328" y="4314"/>
                </a:cubicBezTo>
                <a:lnTo>
                  <a:pt x="293328" y="288654"/>
                </a:lnTo>
                <a:cubicBezTo>
                  <a:pt x="293328" y="291530"/>
                  <a:pt x="291530" y="293328"/>
                  <a:pt x="289014" y="293328"/>
                </a:cubicBezTo>
                <a:lnTo>
                  <a:pt x="260256" y="293328"/>
                </a:lnTo>
                <a:cubicBezTo>
                  <a:pt x="258100" y="293328"/>
                  <a:pt x="255943" y="291530"/>
                  <a:pt x="255943" y="288654"/>
                </a:cubicBezTo>
                <a:cubicBezTo>
                  <a:pt x="255943" y="286498"/>
                  <a:pt x="258100" y="284341"/>
                  <a:pt x="260256" y="284341"/>
                </a:cubicBezTo>
                <a:lnTo>
                  <a:pt x="284341" y="284341"/>
                </a:lnTo>
                <a:lnTo>
                  <a:pt x="284341" y="50326"/>
                </a:lnTo>
                <a:lnTo>
                  <a:pt x="8987" y="50326"/>
                </a:lnTo>
                <a:lnTo>
                  <a:pt x="8987" y="284341"/>
                </a:lnTo>
                <a:lnTo>
                  <a:pt x="183330" y="284341"/>
                </a:lnTo>
                <a:cubicBezTo>
                  <a:pt x="185846" y="284341"/>
                  <a:pt x="187643" y="286498"/>
                  <a:pt x="187643" y="288654"/>
                </a:cubicBezTo>
                <a:cubicBezTo>
                  <a:pt x="187643" y="291530"/>
                  <a:pt x="185846" y="293328"/>
                  <a:pt x="183330" y="293328"/>
                </a:cubicBezTo>
                <a:lnTo>
                  <a:pt x="4673" y="293328"/>
                </a:lnTo>
                <a:cubicBezTo>
                  <a:pt x="2157" y="293328"/>
                  <a:pt x="0" y="291530"/>
                  <a:pt x="0" y="288654"/>
                </a:cubicBezTo>
                <a:lnTo>
                  <a:pt x="0" y="4314"/>
                </a:lnTo>
                <a:cubicBezTo>
                  <a:pt x="0" y="1797"/>
                  <a:pt x="2157" y="0"/>
                  <a:pt x="467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pic>
        <p:nvPicPr>
          <p:cNvPr id="84" name="Graphic 83" descr="Blackboard outline">
            <a:extLst>
              <a:ext uri="{FF2B5EF4-FFF2-40B4-BE49-F238E27FC236}">
                <a16:creationId xmlns:a16="http://schemas.microsoft.com/office/drawing/2014/main" id="{DE669BAC-6F73-4998-ADE7-1B5BDB2D5CA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787201" y="3841560"/>
            <a:ext cx="1468213" cy="1468213"/>
          </a:xfrm>
          <a:prstGeom prst="rect">
            <a:avLst/>
          </a:prstGeom>
        </p:spPr>
      </p:pic>
      <p:pic>
        <p:nvPicPr>
          <p:cNvPr id="86" name="Graphic 85" descr="Customer review outline">
            <a:extLst>
              <a:ext uri="{FF2B5EF4-FFF2-40B4-BE49-F238E27FC236}">
                <a16:creationId xmlns:a16="http://schemas.microsoft.com/office/drawing/2014/main" id="{66E2A97C-D955-43D1-865D-775A6BF996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35703" y="9900417"/>
            <a:ext cx="1262161" cy="1262161"/>
          </a:xfrm>
          <a:prstGeom prst="rect">
            <a:avLst/>
          </a:prstGeom>
        </p:spPr>
      </p:pic>
      <p:pic>
        <p:nvPicPr>
          <p:cNvPr id="88" name="Graphic 87" descr="Document outline">
            <a:extLst>
              <a:ext uri="{FF2B5EF4-FFF2-40B4-BE49-F238E27FC236}">
                <a16:creationId xmlns:a16="http://schemas.microsoft.com/office/drawing/2014/main" id="{31F645DA-74E8-4686-8930-9C3402D881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60799" y="10023861"/>
            <a:ext cx="1146137" cy="1146137"/>
          </a:xfrm>
          <a:prstGeom prst="rect">
            <a:avLst/>
          </a:prstGeom>
        </p:spPr>
      </p:pic>
      <p:pic>
        <p:nvPicPr>
          <p:cNvPr id="90" name="Graphic 89" descr="Circles with arrows outline">
            <a:extLst>
              <a:ext uri="{FF2B5EF4-FFF2-40B4-BE49-F238E27FC236}">
                <a16:creationId xmlns:a16="http://schemas.microsoft.com/office/drawing/2014/main" id="{1934C4D3-C321-4B4A-8553-0436C1D814B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585792" y="9940958"/>
            <a:ext cx="1439933" cy="1439933"/>
          </a:xfrm>
          <a:prstGeom prst="rect">
            <a:avLst/>
          </a:prstGeom>
        </p:spPr>
      </p:pic>
      <p:pic>
        <p:nvPicPr>
          <p:cNvPr id="94" name="Graphic 93" descr="Open book outline">
            <a:extLst>
              <a:ext uri="{FF2B5EF4-FFF2-40B4-BE49-F238E27FC236}">
                <a16:creationId xmlns:a16="http://schemas.microsoft.com/office/drawing/2014/main" id="{47A9D171-4C27-48B0-BD4A-74A21DF2CA6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5041469" y="10046968"/>
            <a:ext cx="1260667" cy="1260667"/>
          </a:xfrm>
          <a:prstGeom prst="rect">
            <a:avLst/>
          </a:prstGeom>
        </p:spPr>
      </p:pic>
      <p:pic>
        <p:nvPicPr>
          <p:cNvPr id="96" name="Graphic 95" descr="Gantt Chart outline">
            <a:extLst>
              <a:ext uri="{FF2B5EF4-FFF2-40B4-BE49-F238E27FC236}">
                <a16:creationId xmlns:a16="http://schemas.microsoft.com/office/drawing/2014/main" id="{9E32C959-A121-4417-A49B-DA3C9EEBA77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16477" y="3956313"/>
            <a:ext cx="1161302" cy="1161302"/>
          </a:xfrm>
          <a:prstGeom prst="rect">
            <a:avLst/>
          </a:prstGeom>
        </p:spPr>
      </p:pic>
      <p:sp>
        <p:nvSpPr>
          <p:cNvPr id="98" name="Rectangle 97">
            <a:extLst>
              <a:ext uri="{FF2B5EF4-FFF2-40B4-BE49-F238E27FC236}">
                <a16:creationId xmlns:a16="http://schemas.microsoft.com/office/drawing/2014/main" id="{10A8B109-7919-4456-A2AD-02D54C06795F}"/>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Rectangle 1">
            <a:extLst>
              <a:ext uri="{FF2B5EF4-FFF2-40B4-BE49-F238E27FC236}">
                <a16:creationId xmlns:a16="http://schemas.microsoft.com/office/drawing/2014/main" id="{15ECE1FD-62B7-4E39-8FFA-1FCE56DA1001}"/>
              </a:ext>
            </a:extLst>
          </p:cNvPr>
          <p:cNvSpPr/>
          <p:nvPr/>
        </p:nvSpPr>
        <p:spPr>
          <a:xfrm>
            <a:off x="615462" y="7983415"/>
            <a:ext cx="4515269" cy="54440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4" name="Graphic 43" descr="Checkmark with solid fill">
            <a:extLst>
              <a:ext uri="{FF2B5EF4-FFF2-40B4-BE49-F238E27FC236}">
                <a16:creationId xmlns:a16="http://schemas.microsoft.com/office/drawing/2014/main" id="{D43CF19B-B880-4BFE-85FF-1A3BBDB6B2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818289" y="2509167"/>
            <a:ext cx="914400" cy="914400"/>
          </a:xfrm>
          <a:prstGeom prst="rect">
            <a:avLst/>
          </a:prstGeom>
        </p:spPr>
      </p:pic>
      <p:pic>
        <p:nvPicPr>
          <p:cNvPr id="45" name="Graphic 44" descr="Checkmark with solid fill">
            <a:extLst>
              <a:ext uri="{FF2B5EF4-FFF2-40B4-BE49-F238E27FC236}">
                <a16:creationId xmlns:a16="http://schemas.microsoft.com/office/drawing/2014/main" id="{9C048DD0-46E4-4073-87D3-287A4B87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57128" y="2708917"/>
            <a:ext cx="914400" cy="914400"/>
          </a:xfrm>
          <a:prstGeom prst="rect">
            <a:avLst/>
          </a:prstGeom>
        </p:spPr>
      </p:pic>
    </p:spTree>
    <p:extLst>
      <p:ext uri="{BB962C8B-B14F-4D97-AF65-F5344CB8AC3E}">
        <p14:creationId xmlns:p14="http://schemas.microsoft.com/office/powerpoint/2010/main" val="3346100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5504C0A-0686-4F43-B926-E196233E043E}"/>
              </a:ext>
            </a:extLst>
          </p:cNvPr>
          <p:cNvSpPr/>
          <p:nvPr/>
        </p:nvSpPr>
        <p:spPr>
          <a:xfrm>
            <a:off x="0" y="2336917"/>
            <a:ext cx="18288000" cy="31913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4" name="TextBox 73">
            <a:extLst>
              <a:ext uri="{FF2B5EF4-FFF2-40B4-BE49-F238E27FC236}">
                <a16:creationId xmlns:a16="http://schemas.microsoft.com/office/drawing/2014/main" id="{384E879F-EAB8-43AF-A469-91CCFEEB253C}"/>
              </a:ext>
            </a:extLst>
          </p:cNvPr>
          <p:cNvSpPr txBox="1"/>
          <p:nvPr/>
        </p:nvSpPr>
        <p:spPr>
          <a:xfrm>
            <a:off x="890336" y="655202"/>
            <a:ext cx="16026063"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STAY INFORMED</a:t>
            </a:r>
          </a:p>
        </p:txBody>
      </p:sp>
      <p:pic>
        <p:nvPicPr>
          <p:cNvPr id="13314" name="Picture 2">
            <a:extLst>
              <a:ext uri="{FF2B5EF4-FFF2-40B4-BE49-F238E27FC236}">
                <a16:creationId xmlns:a16="http://schemas.microsoft.com/office/drawing/2014/main" id="{90228AB4-1215-4C1A-BB42-08EA0113ED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8795" y="10096530"/>
            <a:ext cx="4333875" cy="1057275"/>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a:extLst>
              <a:ext uri="{FF2B5EF4-FFF2-40B4-BE49-F238E27FC236}">
                <a16:creationId xmlns:a16="http://schemas.microsoft.com/office/drawing/2014/main" id="{B8EA5161-126C-4B54-86A8-76EAAFD8E28B}"/>
              </a:ext>
            </a:extLst>
          </p:cNvPr>
          <p:cNvSpPr txBox="1"/>
          <p:nvPr/>
        </p:nvSpPr>
        <p:spPr>
          <a:xfrm>
            <a:off x="1707230" y="11176980"/>
            <a:ext cx="6475496" cy="1569660"/>
          </a:xfrm>
          <a:prstGeom prst="rect">
            <a:avLst/>
          </a:prstGeom>
          <a:noFill/>
        </p:spPr>
        <p:txBody>
          <a:bodyPr wrap="square">
            <a:spAutoFit/>
          </a:bodyPr>
          <a:lstStyle/>
          <a:p>
            <a:r>
              <a:rPr lang="en-AU" sz="3200"/>
              <a:t>https://www.linkedin.com/company/australasian-joint-ore-reserves-committee</a:t>
            </a:r>
          </a:p>
        </p:txBody>
      </p:sp>
      <p:pic>
        <p:nvPicPr>
          <p:cNvPr id="8" name="Picture 7" descr="Logo&#10;&#10;Description automatically generated">
            <a:extLst>
              <a:ext uri="{FF2B5EF4-FFF2-40B4-BE49-F238E27FC236}">
                <a16:creationId xmlns:a16="http://schemas.microsoft.com/office/drawing/2014/main" id="{52C54F28-A527-4006-B24F-DDDB6FF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7230" y="6425117"/>
            <a:ext cx="4823637" cy="1585391"/>
          </a:xfrm>
          <a:prstGeom prst="rect">
            <a:avLst/>
          </a:prstGeom>
        </p:spPr>
      </p:pic>
      <p:sp>
        <p:nvSpPr>
          <p:cNvPr id="59" name="TextBox 58">
            <a:extLst>
              <a:ext uri="{FF2B5EF4-FFF2-40B4-BE49-F238E27FC236}">
                <a16:creationId xmlns:a16="http://schemas.microsoft.com/office/drawing/2014/main" id="{91F47F89-C573-44BF-8B8B-ACB341B1C206}"/>
              </a:ext>
            </a:extLst>
          </p:cNvPr>
          <p:cNvSpPr txBox="1"/>
          <p:nvPr/>
        </p:nvSpPr>
        <p:spPr>
          <a:xfrm>
            <a:off x="1707230" y="8170358"/>
            <a:ext cx="4333875" cy="584775"/>
          </a:xfrm>
          <a:prstGeom prst="rect">
            <a:avLst/>
          </a:prstGeom>
          <a:noFill/>
        </p:spPr>
        <p:txBody>
          <a:bodyPr wrap="square">
            <a:spAutoFit/>
          </a:bodyPr>
          <a:lstStyle/>
          <a:p>
            <a:r>
              <a:rPr lang="en-AU" sz="3200"/>
              <a:t>http://www.jorc.org</a:t>
            </a:r>
          </a:p>
        </p:txBody>
      </p:sp>
      <p:sp>
        <p:nvSpPr>
          <p:cNvPr id="60" name="TextBox 59">
            <a:extLst>
              <a:ext uri="{FF2B5EF4-FFF2-40B4-BE49-F238E27FC236}">
                <a16:creationId xmlns:a16="http://schemas.microsoft.com/office/drawing/2014/main" id="{F7C99593-63C5-4F22-8D49-06805F552F08}"/>
              </a:ext>
            </a:extLst>
          </p:cNvPr>
          <p:cNvSpPr txBox="1"/>
          <p:nvPr/>
        </p:nvSpPr>
        <p:spPr>
          <a:xfrm>
            <a:off x="1707230" y="2782909"/>
            <a:ext cx="7847097" cy="2744982"/>
          </a:xfrm>
          <a:prstGeom prst="rect">
            <a:avLst/>
          </a:prstGeom>
          <a:noFill/>
        </p:spPr>
        <p:txBody>
          <a:bodyPr wrap="square">
            <a:spAutoFit/>
          </a:bodyPr>
          <a:lstStyle/>
          <a:p>
            <a:pPr>
              <a:lnSpc>
                <a:spcPct val="107000"/>
              </a:lnSpc>
              <a:spcAft>
                <a:spcPts val="800"/>
              </a:spcAft>
            </a:pPr>
            <a:r>
              <a:rPr lang="en-AU" sz="3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Code Update Contact:</a:t>
            </a:r>
            <a:endParaRPr lang="en-AU"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AU" sz="3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Project Manager – JORC Review				</a:t>
            </a:r>
          </a:p>
          <a:p>
            <a:pPr>
              <a:lnSpc>
                <a:spcPct val="107000"/>
              </a:lnSpc>
              <a:spcAft>
                <a:spcPts val="800"/>
              </a:spcAft>
            </a:pPr>
            <a:r>
              <a:rPr lang="en-AU" sz="3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jorc@ausimm.com.au</a:t>
            </a:r>
          </a:p>
          <a:p>
            <a:pPr>
              <a:lnSpc>
                <a:spcPct val="107000"/>
              </a:lnSpc>
              <a:spcAft>
                <a:spcPts val="800"/>
              </a:spcAft>
            </a:pPr>
            <a:endParaRPr lang="en-AU" sz="3600" dirty="0">
              <a:solidFill>
                <a:schemeClr val="bg1"/>
              </a:solidFill>
            </a:endParaRPr>
          </a:p>
        </p:txBody>
      </p:sp>
      <p:sp>
        <p:nvSpPr>
          <p:cNvPr id="61" name="Rectangle 60">
            <a:extLst>
              <a:ext uri="{FF2B5EF4-FFF2-40B4-BE49-F238E27FC236}">
                <a16:creationId xmlns:a16="http://schemas.microsoft.com/office/drawing/2014/main" id="{E98A6CB0-358F-438C-BCF7-88DD4FFDE5D1}"/>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1284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3739AA7-CE4E-422F-A2C9-A2D962A322F5}"/>
              </a:ext>
            </a:extLst>
          </p:cNvPr>
          <p:cNvSpPr txBox="1"/>
          <p:nvPr/>
        </p:nvSpPr>
        <p:spPr>
          <a:xfrm>
            <a:off x="1581976" y="771634"/>
            <a:ext cx="15306526" cy="784830"/>
          </a:xfrm>
          <a:prstGeom prst="rect">
            <a:avLst/>
          </a:prstGeom>
          <a:noFill/>
        </p:spPr>
        <p:txBody>
          <a:bodyPr wrap="square" rtlCol="0" anchor="ctr">
            <a:spAutoFit/>
          </a:bodyPr>
          <a:lstStyle/>
          <a:p>
            <a:pPr algn="ctr"/>
            <a:r>
              <a:rPr lang="en-GB" sz="4500" b="1">
                <a:solidFill>
                  <a:schemeClr val="accent1">
                    <a:lumMod val="50000"/>
                  </a:schemeClr>
                </a:solidFill>
                <a:latin typeface="Poppins" pitchFamily="2" charset="77"/>
                <a:cs typeface="Poppins" pitchFamily="2" charset="77"/>
              </a:rPr>
              <a:t>AUSTRALASIAN JOINT ORE RESERVES COMMITTEE </a:t>
            </a:r>
            <a:endParaRPr lang="en-US" sz="4500" b="1">
              <a:solidFill>
                <a:schemeClr val="accent1">
                  <a:lumMod val="50000"/>
                </a:schemeClr>
              </a:solidFill>
              <a:latin typeface="Poppins" pitchFamily="2" charset="77"/>
            </a:endParaRPr>
          </a:p>
        </p:txBody>
      </p:sp>
      <p:sp>
        <p:nvSpPr>
          <p:cNvPr id="3" name="TextBox 2">
            <a:extLst>
              <a:ext uri="{FF2B5EF4-FFF2-40B4-BE49-F238E27FC236}">
                <a16:creationId xmlns:a16="http://schemas.microsoft.com/office/drawing/2014/main" id="{DC3835C5-D6C9-4C8E-8B25-FC5B48E9B0AA}"/>
              </a:ext>
            </a:extLst>
          </p:cNvPr>
          <p:cNvSpPr txBox="1"/>
          <p:nvPr/>
        </p:nvSpPr>
        <p:spPr>
          <a:xfrm>
            <a:off x="1482979" y="1706423"/>
            <a:ext cx="15489006" cy="1384995"/>
          </a:xfrm>
          <a:prstGeom prst="rect">
            <a:avLst/>
          </a:prstGeom>
          <a:noFill/>
        </p:spPr>
        <p:txBody>
          <a:bodyPr wrap="square" rtlCol="0">
            <a:spAutoFit/>
          </a:bodyPr>
          <a:lstStyle/>
          <a:p>
            <a:endParaRPr lang="en-GB" sz="2800" dirty="0">
              <a:cs typeface="Arial" panose="020B0604020202020204" pitchFamily="34" charset="0"/>
            </a:endParaRPr>
          </a:p>
          <a:p>
            <a:endParaRPr lang="en-US" sz="2800" dirty="0">
              <a:cs typeface="Arial" panose="020B0604020202020204" pitchFamily="34" charset="0"/>
            </a:endParaRPr>
          </a:p>
          <a:p>
            <a:endParaRPr lang="en-AU" sz="2800" dirty="0">
              <a:cs typeface="Arial" panose="020B0604020202020204" pitchFamily="34" charset="0"/>
            </a:endParaRPr>
          </a:p>
        </p:txBody>
      </p:sp>
      <p:sp>
        <p:nvSpPr>
          <p:cNvPr id="48" name="Rectangle 47">
            <a:extLst>
              <a:ext uri="{FF2B5EF4-FFF2-40B4-BE49-F238E27FC236}">
                <a16:creationId xmlns:a16="http://schemas.microsoft.com/office/drawing/2014/main" id="{8076BA2C-2672-4F81-854D-706B0753F7A8}"/>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4" name="Table 3">
            <a:extLst>
              <a:ext uri="{FF2B5EF4-FFF2-40B4-BE49-F238E27FC236}">
                <a16:creationId xmlns:a16="http://schemas.microsoft.com/office/drawing/2014/main" id="{EFEBD7C1-BCD4-F812-BD3E-76E08498D6A4}"/>
              </a:ext>
            </a:extLst>
          </p:cNvPr>
          <p:cNvGraphicFramePr>
            <a:graphicFrameLocks noGrp="1"/>
          </p:cNvGraphicFramePr>
          <p:nvPr>
            <p:extLst>
              <p:ext uri="{D42A27DB-BD31-4B8C-83A1-F6EECF244321}">
                <p14:modId xmlns:p14="http://schemas.microsoft.com/office/powerpoint/2010/main" val="1475953620"/>
              </p:ext>
            </p:extLst>
          </p:nvPr>
        </p:nvGraphicFramePr>
        <p:xfrm>
          <a:off x="1156996" y="2052735"/>
          <a:ext cx="15731506" cy="10524935"/>
        </p:xfrm>
        <a:graphic>
          <a:graphicData uri="http://schemas.openxmlformats.org/drawingml/2006/table">
            <a:tbl>
              <a:tblPr firstRow="1" firstCol="1" bandRow="1">
                <a:tableStyleId>{5C22544A-7EE6-4342-B048-85BDC9FD1C3A}</a:tableStyleId>
              </a:tblPr>
              <a:tblGrid>
                <a:gridCol w="2313992">
                  <a:extLst>
                    <a:ext uri="{9D8B030D-6E8A-4147-A177-3AD203B41FA5}">
                      <a16:colId xmlns:a16="http://schemas.microsoft.com/office/drawing/2014/main" val="4193864646"/>
                    </a:ext>
                  </a:extLst>
                </a:gridCol>
                <a:gridCol w="3601616">
                  <a:extLst>
                    <a:ext uri="{9D8B030D-6E8A-4147-A177-3AD203B41FA5}">
                      <a16:colId xmlns:a16="http://schemas.microsoft.com/office/drawing/2014/main" val="2582875299"/>
                    </a:ext>
                  </a:extLst>
                </a:gridCol>
                <a:gridCol w="3676261">
                  <a:extLst>
                    <a:ext uri="{9D8B030D-6E8A-4147-A177-3AD203B41FA5}">
                      <a16:colId xmlns:a16="http://schemas.microsoft.com/office/drawing/2014/main" val="176155589"/>
                    </a:ext>
                  </a:extLst>
                </a:gridCol>
                <a:gridCol w="6139637">
                  <a:extLst>
                    <a:ext uri="{9D8B030D-6E8A-4147-A177-3AD203B41FA5}">
                      <a16:colId xmlns:a16="http://schemas.microsoft.com/office/drawing/2014/main" val="3499123908"/>
                    </a:ext>
                  </a:extLst>
                </a:gridCol>
              </a:tblGrid>
              <a:tr h="660266">
                <a:tc>
                  <a:txBody>
                    <a:bodyPr/>
                    <a:lstStyle/>
                    <a:p>
                      <a:pPr algn="ctr" fontAlgn="ctr"/>
                      <a:r>
                        <a:rPr lang="en-AU" sz="2400" u="none" strike="noStrike" dirty="0">
                          <a:effectLst/>
                        </a:rPr>
                        <a:t>JORC</a:t>
                      </a:r>
                      <a:endParaRPr lang="en-AU" sz="2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AU" sz="2400" u="none" strike="noStrike" dirty="0">
                          <a:effectLst/>
                        </a:rPr>
                        <a:t>Member</a:t>
                      </a:r>
                      <a:endParaRPr lang="en-AU" sz="2400" b="1" i="0" u="none" strike="noStrike" dirty="0">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dirty="0">
                          <a:effectLst/>
                        </a:rPr>
                        <a:t>Affiliation/Representing</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Professional Background</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3236583224"/>
                  </a:ext>
                </a:extLst>
              </a:tr>
              <a:tr h="473243">
                <a:tc rowSpan="4">
                  <a:txBody>
                    <a:bodyPr/>
                    <a:lstStyle/>
                    <a:p>
                      <a:pPr algn="ctr" rtl="0" fontAlgn="ctr"/>
                      <a:r>
                        <a:rPr lang="en-AU" sz="2400" u="none" strike="noStrike" dirty="0">
                          <a:effectLst/>
                        </a:rPr>
                        <a:t>JORC Exec</a:t>
                      </a:r>
                      <a:endParaRPr lang="en-AU" sz="2400" b="1" i="0" u="none" strike="noStrike" dirty="0">
                        <a:solidFill>
                          <a:srgbClr val="000000"/>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Steve Hunt, Chair</a:t>
                      </a:r>
                      <a:endParaRPr lang="en-AU" sz="2400" b="1" i="0" u="none" strike="noStrike">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MCA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72108338"/>
                  </a:ext>
                </a:extLst>
              </a:tr>
              <a:tr h="399809">
                <a:tc vMerge="1">
                  <a:txBody>
                    <a:bodyPr/>
                    <a:lstStyle/>
                    <a:p>
                      <a:endParaRPr lang="en-AU"/>
                    </a:p>
                  </a:txBody>
                  <a:tcPr/>
                </a:tc>
                <a:tc>
                  <a:txBody>
                    <a:bodyPr/>
                    <a:lstStyle/>
                    <a:p>
                      <a:pPr algn="ctr" fontAlgn="ctr"/>
                      <a:r>
                        <a:rPr lang="en-AU" sz="2400" u="none" strike="noStrike">
                          <a:effectLst/>
                        </a:rPr>
                        <a:t>Peter Stoker, Deputy Chair</a:t>
                      </a:r>
                      <a:endParaRPr lang="en-AU" sz="2400" b="1" i="0" u="none" strike="noStrike">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AusIMM</a:t>
                      </a:r>
                      <a:endParaRPr lang="en-AU" sz="2400" b="1" i="0" u="none" strike="noStrike">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7620" marB="0" anchor="ctr"/>
                </a:tc>
                <a:extLst>
                  <a:ext uri="{0D108BD9-81ED-4DB2-BD59-A6C34878D82A}">
                    <a16:rowId xmlns:a16="http://schemas.microsoft.com/office/drawing/2014/main" val="2495828028"/>
                  </a:ext>
                </a:extLst>
              </a:tr>
              <a:tr h="473243">
                <a:tc vMerge="1">
                  <a:txBody>
                    <a:bodyPr/>
                    <a:lstStyle/>
                    <a:p>
                      <a:endParaRPr lang="en-AU"/>
                    </a:p>
                  </a:txBody>
                  <a:tcPr/>
                </a:tc>
                <a:tc>
                  <a:txBody>
                    <a:bodyPr/>
                    <a:lstStyle/>
                    <a:p>
                      <a:pPr algn="ctr" fontAlgn="ctr"/>
                      <a:r>
                        <a:rPr lang="en-AU" sz="2400" u="none" strike="noStrike">
                          <a:effectLst/>
                        </a:rPr>
                        <a:t>Graham Jeffress</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AIG</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4219849572"/>
                  </a:ext>
                </a:extLst>
              </a:tr>
              <a:tr h="473243">
                <a:tc vMerge="1">
                  <a:txBody>
                    <a:bodyPr/>
                    <a:lstStyle/>
                    <a:p>
                      <a:endParaRPr lang="en-AU"/>
                    </a:p>
                  </a:txBody>
                  <a:tcPr/>
                </a:tc>
                <a:tc>
                  <a:txBody>
                    <a:bodyPr/>
                    <a:lstStyle/>
                    <a:p>
                      <a:pPr algn="ctr" fontAlgn="ctr"/>
                      <a:r>
                        <a:rPr lang="en-AU" sz="2400" u="none" strike="noStrike">
                          <a:effectLst/>
                        </a:rPr>
                        <a:t>Jillian Terry</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MCA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1677209002"/>
                  </a:ext>
                </a:extLst>
              </a:tr>
              <a:tr h="473243">
                <a:tc rowSpan="14">
                  <a:txBody>
                    <a:bodyPr/>
                    <a:lstStyle/>
                    <a:p>
                      <a:pPr algn="ctr" rtl="0" fontAlgn="ctr"/>
                      <a:r>
                        <a:rPr lang="en-AU" sz="2400" u="none" strike="noStrike" dirty="0">
                          <a:effectLst/>
                        </a:rPr>
                        <a:t>JORC Committee </a:t>
                      </a:r>
                      <a:endParaRPr lang="en-AU" sz="2400" b="1" i="0" u="none" strike="noStrike" dirty="0">
                        <a:solidFill>
                          <a:srgbClr val="000000"/>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Chris Cairns</a:t>
                      </a:r>
                      <a:endParaRPr lang="en-AU" sz="2400" b="1" i="0" u="none" strike="noStrike">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AIG</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3670262173"/>
                  </a:ext>
                </a:extLst>
              </a:tr>
              <a:tr h="473243">
                <a:tc vMerge="1">
                  <a:txBody>
                    <a:bodyPr/>
                    <a:lstStyle/>
                    <a:p>
                      <a:endParaRPr lang="en-AU"/>
                    </a:p>
                  </a:txBody>
                  <a:tcPr/>
                </a:tc>
                <a:tc>
                  <a:txBody>
                    <a:bodyPr/>
                    <a:lstStyle/>
                    <a:p>
                      <a:pPr algn="ctr" fontAlgn="ctr"/>
                      <a:r>
                        <a:rPr lang="en-AU" sz="2400" u="none" strike="noStrike">
                          <a:effectLst/>
                        </a:rPr>
                        <a:t>Andrew Hall</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AusIMM</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Engineer</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4274321086"/>
                  </a:ext>
                </a:extLst>
              </a:tr>
              <a:tr h="473243">
                <a:tc vMerge="1">
                  <a:txBody>
                    <a:bodyPr/>
                    <a:lstStyle/>
                    <a:p>
                      <a:endParaRPr lang="en-AU"/>
                    </a:p>
                  </a:txBody>
                  <a:tcPr/>
                </a:tc>
                <a:tc>
                  <a:txBody>
                    <a:bodyPr/>
                    <a:lstStyle/>
                    <a:p>
                      <a:pPr algn="ctr" fontAlgn="ctr"/>
                      <a:r>
                        <a:rPr lang="en-AU" sz="2400" u="none" strike="noStrike">
                          <a:effectLst/>
                        </a:rPr>
                        <a:t>Tracie Burrows</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AIG</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775684249"/>
                  </a:ext>
                </a:extLst>
              </a:tr>
              <a:tr h="473243">
                <a:tc vMerge="1">
                  <a:txBody>
                    <a:bodyPr/>
                    <a:lstStyle/>
                    <a:p>
                      <a:endParaRPr lang="en-AU"/>
                    </a:p>
                  </a:txBody>
                  <a:tcPr/>
                </a:tc>
                <a:tc>
                  <a:txBody>
                    <a:bodyPr/>
                    <a:lstStyle/>
                    <a:p>
                      <a:pPr algn="ctr" fontAlgn="ctr"/>
                      <a:r>
                        <a:rPr lang="en-AU" sz="2400" u="none" strike="noStrike">
                          <a:effectLst/>
                        </a:rPr>
                        <a:t>Lynn Olssen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AusIMM</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844955575"/>
                  </a:ext>
                </a:extLst>
              </a:tr>
              <a:tr h="473243">
                <a:tc vMerge="1">
                  <a:txBody>
                    <a:bodyPr/>
                    <a:lstStyle/>
                    <a:p>
                      <a:endParaRPr lang="en-AU"/>
                    </a:p>
                  </a:txBody>
                  <a:tcPr/>
                </a:tc>
                <a:tc>
                  <a:txBody>
                    <a:bodyPr/>
                    <a:lstStyle/>
                    <a:p>
                      <a:pPr algn="ctr" fontAlgn="ctr"/>
                      <a:r>
                        <a:rPr lang="en-AU" sz="2400" u="none" strike="noStrike">
                          <a:effectLst/>
                        </a:rPr>
                        <a:t>Dean David</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AusIMM</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Metallurgist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183549806"/>
                  </a:ext>
                </a:extLst>
              </a:tr>
              <a:tr h="473243">
                <a:tc vMerge="1">
                  <a:txBody>
                    <a:bodyPr/>
                    <a:lstStyle/>
                    <a:p>
                      <a:endParaRPr lang="en-AU"/>
                    </a:p>
                  </a:txBody>
                  <a:tcPr/>
                </a:tc>
                <a:tc>
                  <a:txBody>
                    <a:bodyPr/>
                    <a:lstStyle/>
                    <a:p>
                      <a:pPr algn="ctr" fontAlgn="ctr"/>
                      <a:r>
                        <a:rPr lang="en-AU" sz="2400" u="none" strike="noStrike">
                          <a:effectLst/>
                        </a:rPr>
                        <a:t>Kevin Gleeson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MCA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826983875"/>
                  </a:ext>
                </a:extLst>
              </a:tr>
              <a:tr h="473243">
                <a:tc vMerge="1">
                  <a:txBody>
                    <a:bodyPr/>
                    <a:lstStyle/>
                    <a:p>
                      <a:endParaRPr lang="en-AU"/>
                    </a:p>
                  </a:txBody>
                  <a:tcPr/>
                </a:tc>
                <a:tc>
                  <a:txBody>
                    <a:bodyPr/>
                    <a:lstStyle/>
                    <a:p>
                      <a:pPr algn="ctr" fontAlgn="ctr"/>
                      <a:r>
                        <a:rPr lang="en-AU" sz="2400" u="none" strike="noStrike">
                          <a:effectLst/>
                        </a:rPr>
                        <a:t>Jared Broome</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MCA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Geologist</a:t>
                      </a:r>
                      <a:endParaRPr lang="en-AU" sz="2400" b="1" i="0" u="none" strike="noStrike">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1947610407"/>
                  </a:ext>
                </a:extLst>
              </a:tr>
              <a:tr h="473243">
                <a:tc vMerge="1">
                  <a:txBody>
                    <a:bodyPr/>
                    <a:lstStyle/>
                    <a:p>
                      <a:endParaRPr lang="en-AU"/>
                    </a:p>
                  </a:txBody>
                  <a:tcPr/>
                </a:tc>
                <a:tc>
                  <a:txBody>
                    <a:bodyPr/>
                    <a:lstStyle/>
                    <a:p>
                      <a:pPr algn="ctr" fontAlgn="ctr"/>
                      <a:r>
                        <a:rPr lang="en-AU" sz="2400" u="none" strike="noStrike">
                          <a:effectLst/>
                        </a:rPr>
                        <a:t>Adam Myers</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Accounting Profession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Chartered Accountant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894586234"/>
                  </a:ext>
                </a:extLst>
              </a:tr>
              <a:tr h="473243">
                <a:tc vMerge="1">
                  <a:txBody>
                    <a:bodyPr/>
                    <a:lstStyle/>
                    <a:p>
                      <a:endParaRPr lang="en-AU"/>
                    </a:p>
                  </a:txBody>
                  <a:tcPr/>
                </a:tc>
                <a:tc>
                  <a:txBody>
                    <a:bodyPr/>
                    <a:lstStyle/>
                    <a:p>
                      <a:pPr algn="ctr" fontAlgn="ctr"/>
                      <a:r>
                        <a:rPr lang="en-AU" sz="2400" u="none" strike="noStrike">
                          <a:effectLst/>
                        </a:rPr>
                        <a:t>James Rowe</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ASX</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Lawyer</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1145577972"/>
                  </a:ext>
                </a:extLst>
              </a:tr>
              <a:tr h="473243">
                <a:tc vMerge="1">
                  <a:txBody>
                    <a:bodyPr/>
                    <a:lstStyle/>
                    <a:p>
                      <a:endParaRPr lang="en-AU"/>
                    </a:p>
                  </a:txBody>
                  <a:tcPr/>
                </a:tc>
                <a:tc>
                  <a:txBody>
                    <a:bodyPr/>
                    <a:lstStyle/>
                    <a:p>
                      <a:pPr algn="ctr" fontAlgn="ctr"/>
                      <a:r>
                        <a:rPr lang="en-AU" sz="2400" u="none" strike="noStrike">
                          <a:effectLst/>
                        </a:rPr>
                        <a:t>Chris Brown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FinSIA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 / Economist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3058982965"/>
                  </a:ext>
                </a:extLst>
              </a:tr>
              <a:tr h="473243">
                <a:tc vMerge="1">
                  <a:txBody>
                    <a:bodyPr/>
                    <a:lstStyle/>
                    <a:p>
                      <a:endParaRPr lang="en-AU"/>
                    </a:p>
                  </a:txBody>
                  <a:tcPr/>
                </a:tc>
                <a:tc>
                  <a:txBody>
                    <a:bodyPr/>
                    <a:lstStyle/>
                    <a:p>
                      <a:pPr algn="ctr" fontAlgn="ctr"/>
                      <a:r>
                        <a:rPr lang="en-AU" sz="2400" u="none" strike="noStrike">
                          <a:effectLst/>
                        </a:rPr>
                        <a:t>Michael Slifirski</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FinSIA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US" sz="2400" u="none" strike="noStrike" dirty="0">
                          <a:effectLst/>
                        </a:rPr>
                        <a:t>Mining Engineer/Metals &amp; Mining Equity Analyst</a:t>
                      </a:r>
                      <a:endParaRPr lang="en-US"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2082130209"/>
                  </a:ext>
                </a:extLst>
              </a:tr>
              <a:tr h="473243">
                <a:tc vMerge="1">
                  <a:txBody>
                    <a:bodyPr/>
                    <a:lstStyle/>
                    <a:p>
                      <a:endParaRPr lang="en-AU"/>
                    </a:p>
                  </a:txBody>
                  <a:tcPr/>
                </a:tc>
                <a:tc>
                  <a:txBody>
                    <a:bodyPr/>
                    <a:lstStyle/>
                    <a:p>
                      <a:pPr algn="ctr" fontAlgn="ctr"/>
                      <a:r>
                        <a:rPr lang="en-AU" sz="2400" u="none" strike="noStrike">
                          <a:effectLst/>
                        </a:rPr>
                        <a:t>Vacant</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Accounting Profession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t>
                      </a:r>
                      <a:endParaRPr lang="en-AU" sz="2400" b="1" i="0" u="none" strike="noStrike">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1269336266"/>
                  </a:ext>
                </a:extLst>
              </a:tr>
              <a:tr h="473243">
                <a:tc vMerge="1">
                  <a:txBody>
                    <a:bodyPr/>
                    <a:lstStyle/>
                    <a:p>
                      <a:endParaRPr lang="en-AU"/>
                    </a:p>
                  </a:txBody>
                  <a:tcPr/>
                </a:tc>
                <a:tc>
                  <a:txBody>
                    <a:bodyPr/>
                    <a:lstStyle/>
                    <a:p>
                      <a:pPr algn="ctr" fontAlgn="ctr"/>
                      <a:r>
                        <a:rPr lang="en-AU" sz="2400" u="none" strike="noStrike">
                          <a:effectLst/>
                        </a:rPr>
                        <a:t>Neil van Drunen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AMEC</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Economist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856637426"/>
                  </a:ext>
                </a:extLst>
              </a:tr>
              <a:tr h="473243">
                <a:tc vMerge="1">
                  <a:txBody>
                    <a:bodyPr/>
                    <a:lstStyle/>
                    <a:p>
                      <a:endParaRPr lang="en-AU"/>
                    </a:p>
                  </a:txBody>
                  <a:tcPr/>
                </a:tc>
                <a:tc>
                  <a:txBody>
                    <a:bodyPr/>
                    <a:lstStyle/>
                    <a:p>
                      <a:pPr algn="ctr" fontAlgn="ctr"/>
                      <a:r>
                        <a:rPr lang="en-AU" sz="2400" u="none" strike="noStrike">
                          <a:effectLst/>
                        </a:rPr>
                        <a:t>Ann Ledwidge</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AIG</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3929503431"/>
                  </a:ext>
                </a:extLst>
              </a:tr>
              <a:tr h="473243">
                <a:tc rowSpan="3">
                  <a:txBody>
                    <a:bodyPr/>
                    <a:lstStyle/>
                    <a:p>
                      <a:pPr algn="ctr" fontAlgn="ctr"/>
                      <a:r>
                        <a:rPr lang="en-AU" sz="2400" u="none" strike="noStrike" dirty="0">
                          <a:effectLst/>
                        </a:rPr>
                        <a:t>Ex-officio members</a:t>
                      </a:r>
                      <a:endParaRPr lang="en-AU" sz="2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AU" sz="2400" u="none" strike="noStrike">
                          <a:effectLst/>
                        </a:rPr>
                        <a:t>Shane Evans</a:t>
                      </a:r>
                      <a:endParaRPr lang="en-AU" sz="2400" b="1" i="0" u="none" strike="noStrike">
                        <a:solidFill>
                          <a:srgbClr val="333333"/>
                        </a:solidFill>
                        <a:effectLst/>
                        <a:latin typeface="Calibri Light" panose="020F0302020204030204" pitchFamily="34" charset="0"/>
                      </a:endParaRPr>
                    </a:p>
                  </a:txBody>
                  <a:tcPr marL="7620" marR="7620" marT="7620" marB="0" anchor="ctr"/>
                </a:tc>
                <a:tc>
                  <a:txBody>
                    <a:bodyPr/>
                    <a:lstStyle/>
                    <a:p>
                      <a:pPr algn="ctr" fontAlgn="ctr"/>
                      <a:r>
                        <a:rPr lang="en-AU" sz="2400" u="none" strike="noStrike">
                          <a:effectLst/>
                        </a:rPr>
                        <a:t>MCA</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Economist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779509486"/>
                  </a:ext>
                </a:extLst>
              </a:tr>
              <a:tr h="473243">
                <a:tc vMerge="1">
                  <a:txBody>
                    <a:bodyPr/>
                    <a:lstStyle/>
                    <a:p>
                      <a:endParaRPr lang="en-AU"/>
                    </a:p>
                  </a:txBody>
                  <a:tcPr/>
                </a:tc>
                <a:tc>
                  <a:txBody>
                    <a:bodyPr/>
                    <a:lstStyle/>
                    <a:p>
                      <a:pPr algn="ctr" fontAlgn="ctr"/>
                      <a:r>
                        <a:rPr lang="en-AU" sz="2400" u="none" strike="noStrike">
                          <a:effectLst/>
                        </a:rPr>
                        <a:t>Rene Sterk</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AusIMM</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3261546376"/>
                  </a:ext>
                </a:extLst>
              </a:tr>
              <a:tr h="473243">
                <a:tc vMerge="1">
                  <a:txBody>
                    <a:bodyPr/>
                    <a:lstStyle/>
                    <a:p>
                      <a:endParaRPr lang="en-AU"/>
                    </a:p>
                  </a:txBody>
                  <a:tcPr/>
                </a:tc>
                <a:tc>
                  <a:txBody>
                    <a:bodyPr/>
                    <a:lstStyle/>
                    <a:p>
                      <a:pPr algn="ctr" fontAlgn="ctr"/>
                      <a:r>
                        <a:rPr lang="en-AU" sz="2400" u="none" strike="noStrike">
                          <a:effectLst/>
                        </a:rPr>
                        <a:t>Rod Carlson</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a:effectLst/>
                        </a:rPr>
                        <a:t>AIG</a:t>
                      </a:r>
                      <a:endParaRPr lang="en-AU" sz="2400" b="1" i="0" u="none" strike="noStrike">
                        <a:solidFill>
                          <a:srgbClr val="333333"/>
                        </a:solidFill>
                        <a:effectLst/>
                        <a:latin typeface="Calibri Light" panose="020F0302020204030204" pitchFamily="34" charset="0"/>
                      </a:endParaRPr>
                    </a:p>
                  </a:txBody>
                  <a:tcPr marL="7620" marR="7620" marT="38100" marB="38100" anchor="ctr"/>
                </a:tc>
                <a:tc>
                  <a:txBody>
                    <a:bodyPr/>
                    <a:lstStyle/>
                    <a:p>
                      <a:pPr algn="ctr" fontAlgn="ctr"/>
                      <a:r>
                        <a:rPr lang="en-AU" sz="2400" u="none" strike="noStrike" dirty="0">
                          <a:effectLst/>
                        </a:rPr>
                        <a:t>Geologist</a:t>
                      </a:r>
                      <a:endParaRPr lang="en-AU" sz="2400" b="1" i="0" u="none" strike="noStrike" dirty="0">
                        <a:solidFill>
                          <a:srgbClr val="333333"/>
                        </a:solidFill>
                        <a:effectLst/>
                        <a:latin typeface="Calibri Light" panose="020F0302020204030204" pitchFamily="34" charset="0"/>
                      </a:endParaRPr>
                    </a:p>
                  </a:txBody>
                  <a:tcPr marL="7620" marR="7620" marT="38100" marB="38100" anchor="ctr"/>
                </a:tc>
                <a:extLst>
                  <a:ext uri="{0D108BD9-81ED-4DB2-BD59-A6C34878D82A}">
                    <a16:rowId xmlns:a16="http://schemas.microsoft.com/office/drawing/2014/main" val="818945156"/>
                  </a:ext>
                </a:extLst>
              </a:tr>
            </a:tbl>
          </a:graphicData>
        </a:graphic>
      </p:graphicFrame>
    </p:spTree>
    <p:extLst>
      <p:ext uri="{BB962C8B-B14F-4D97-AF65-F5344CB8AC3E}">
        <p14:creationId xmlns:p14="http://schemas.microsoft.com/office/powerpoint/2010/main" val="155761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3739AA7-CE4E-422F-A2C9-A2D962A322F5}"/>
              </a:ext>
            </a:extLst>
          </p:cNvPr>
          <p:cNvSpPr txBox="1"/>
          <p:nvPr/>
        </p:nvSpPr>
        <p:spPr>
          <a:xfrm>
            <a:off x="1581976" y="771634"/>
            <a:ext cx="15306526" cy="784830"/>
          </a:xfrm>
          <a:prstGeom prst="rect">
            <a:avLst/>
          </a:prstGeom>
          <a:noFill/>
        </p:spPr>
        <p:txBody>
          <a:bodyPr wrap="square" rtlCol="0" anchor="ctr">
            <a:spAutoFit/>
          </a:bodyPr>
          <a:lstStyle/>
          <a:p>
            <a:pPr algn="ctr"/>
            <a:r>
              <a:rPr lang="en-US" sz="4500" b="1">
                <a:solidFill>
                  <a:schemeClr val="accent1">
                    <a:lumMod val="50000"/>
                  </a:schemeClr>
                </a:solidFill>
                <a:latin typeface="Poppins" pitchFamily="2" charset="77"/>
                <a:cs typeface="Poppins" pitchFamily="2" charset="77"/>
              </a:rPr>
              <a:t>THE JORC CODE</a:t>
            </a:r>
            <a:endParaRPr lang="en-US" sz="4500" b="1">
              <a:solidFill>
                <a:schemeClr val="accent1">
                  <a:lumMod val="50000"/>
                </a:schemeClr>
              </a:solidFill>
              <a:latin typeface="Poppins" pitchFamily="2" charset="77"/>
            </a:endParaRPr>
          </a:p>
        </p:txBody>
      </p:sp>
      <p:sp>
        <p:nvSpPr>
          <p:cNvPr id="3" name="TextBox 2">
            <a:extLst>
              <a:ext uri="{FF2B5EF4-FFF2-40B4-BE49-F238E27FC236}">
                <a16:creationId xmlns:a16="http://schemas.microsoft.com/office/drawing/2014/main" id="{DC3835C5-D6C9-4C8E-8B25-FC5B48E9B0AA}"/>
              </a:ext>
            </a:extLst>
          </p:cNvPr>
          <p:cNvSpPr txBox="1"/>
          <p:nvPr/>
        </p:nvSpPr>
        <p:spPr>
          <a:xfrm>
            <a:off x="1504685" y="2083931"/>
            <a:ext cx="14930452" cy="3970318"/>
          </a:xfrm>
          <a:prstGeom prst="rect">
            <a:avLst/>
          </a:prstGeom>
          <a:noFill/>
        </p:spPr>
        <p:txBody>
          <a:bodyPr wrap="square" rtlCol="0">
            <a:spAutoFit/>
          </a:bodyPr>
          <a:lstStyle/>
          <a:p>
            <a:r>
              <a:rPr lang="en-GB" sz="2800">
                <a:effectLst/>
                <a:ea typeface="Calibri" panose="020F0502020204030204" pitchFamily="34" charset="0"/>
                <a:cs typeface="Arial" panose="020B0604020202020204" pitchFamily="34" charset="0"/>
              </a:rPr>
              <a:t>The Australasian Code for Reporting of Exploration Results, Mineral Resources and Ore Reserves ('the JORC Code') is a professional code of practice that sets minimum standards for Public Reporting of Exploration Results, Mineral Resources and Ore Reserves.</a:t>
            </a:r>
          </a:p>
          <a:p>
            <a:endParaRPr lang="en-AU" sz="2800">
              <a:effectLst/>
              <a:ea typeface="Calibri" panose="020F0502020204030204" pitchFamily="34" charset="0"/>
              <a:cs typeface="Arial" panose="020B0604020202020204" pitchFamily="34" charset="0"/>
            </a:endParaRPr>
          </a:p>
          <a:p>
            <a:r>
              <a:rPr lang="en-US" sz="2800">
                <a:effectLst/>
                <a:ea typeface="Calibri" panose="020F0502020204030204" pitchFamily="34" charset="0"/>
                <a:cs typeface="Arial" panose="020B0604020202020204" pitchFamily="34" charset="0"/>
              </a:rPr>
              <a:t>The JORC Code is produced by the Australasian Joint Ore Reserves Committee ('JORC').  </a:t>
            </a:r>
          </a:p>
          <a:p>
            <a:endParaRPr lang="en-US" sz="2800">
              <a:cs typeface="Arial" panose="020B0604020202020204" pitchFamily="34" charset="0"/>
            </a:endParaRPr>
          </a:p>
          <a:p>
            <a:r>
              <a:rPr lang="en-AU" sz="2800">
                <a:effectLst/>
                <a:latin typeface="Calibri" panose="020F0502020204030204" pitchFamily="34" charset="0"/>
                <a:ea typeface="Calibri" panose="020F0502020204030204" pitchFamily="34" charset="0"/>
                <a:cs typeface="Arial" panose="020B0604020202020204" pitchFamily="34" charset="0"/>
              </a:rPr>
              <a:t>JORC has resolved to undertake a detailed review of the Code provisions and procedures, to maintain professional standards and to satisfy the ongoing governance requirements of the ASX and ASIC.</a:t>
            </a:r>
          </a:p>
          <a:p>
            <a:endParaRPr lang="en-AU" sz="2800">
              <a:cs typeface="Arial" panose="020B0604020202020204" pitchFamily="34" charset="0"/>
            </a:endParaRPr>
          </a:p>
        </p:txBody>
      </p:sp>
      <p:sp>
        <p:nvSpPr>
          <p:cNvPr id="4" name="Rectangle 3">
            <a:extLst>
              <a:ext uri="{FF2B5EF4-FFF2-40B4-BE49-F238E27FC236}">
                <a16:creationId xmlns:a16="http://schemas.microsoft.com/office/drawing/2014/main" id="{99F3D6FE-81C2-4E33-8185-2DF0C12A4292}"/>
              </a:ext>
            </a:extLst>
          </p:cNvPr>
          <p:cNvSpPr/>
          <p:nvPr/>
        </p:nvSpPr>
        <p:spPr>
          <a:xfrm>
            <a:off x="11855828" y="6078312"/>
            <a:ext cx="4579309" cy="656762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a:cs typeface="Arial" panose="020B0604020202020204" pitchFamily="34" charset="0"/>
            </a:endParaRPr>
          </a:p>
          <a:p>
            <a:endParaRPr lang="en-GB" sz="3200">
              <a:cs typeface="Arial" panose="020B0604020202020204" pitchFamily="34" charset="0"/>
            </a:endParaRPr>
          </a:p>
          <a:p>
            <a:endParaRPr lang="en-GB" sz="3200">
              <a:cs typeface="Arial" panose="020B0604020202020204" pitchFamily="34" charset="0"/>
            </a:endParaRPr>
          </a:p>
          <a:p>
            <a:pPr marL="360000"/>
            <a:endParaRPr lang="en-GB" sz="2800">
              <a:cs typeface="Arial" panose="020B0604020202020204" pitchFamily="34" charset="0"/>
            </a:endParaRPr>
          </a:p>
          <a:p>
            <a:pPr marL="360000"/>
            <a:r>
              <a:rPr lang="en-GB" sz="2800">
                <a:cs typeface="Arial" panose="020B0604020202020204" pitchFamily="34" charset="0"/>
              </a:rPr>
              <a:t>Public reporting in accordance with the Code requires the formal signoff of a Competent Person, who is a mining professional meeting specific qualification, experience, and professional membership requirements.</a:t>
            </a:r>
            <a:endParaRPr lang="en-US" sz="2800">
              <a:cs typeface="Arial" panose="020B0604020202020204" pitchFamily="34" charset="0"/>
            </a:endParaRPr>
          </a:p>
        </p:txBody>
      </p:sp>
      <p:sp>
        <p:nvSpPr>
          <p:cNvPr id="14" name="Rectangle 13">
            <a:extLst>
              <a:ext uri="{FF2B5EF4-FFF2-40B4-BE49-F238E27FC236}">
                <a16:creationId xmlns:a16="http://schemas.microsoft.com/office/drawing/2014/main" id="{AD594925-9E99-471E-A898-89C70CDA5EC5}"/>
              </a:ext>
            </a:extLst>
          </p:cNvPr>
          <p:cNvSpPr/>
          <p:nvPr/>
        </p:nvSpPr>
        <p:spPr>
          <a:xfrm>
            <a:off x="6760282" y="6078312"/>
            <a:ext cx="4579309" cy="656762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endParaRPr lang="en-GB" sz="2800">
              <a:cs typeface="Arial" panose="020B0604020202020204" pitchFamily="34" charset="0"/>
            </a:endParaRPr>
          </a:p>
          <a:p>
            <a:pPr marL="360000"/>
            <a:endParaRPr lang="en-GB" sz="2800">
              <a:cs typeface="Arial" panose="020B0604020202020204" pitchFamily="34" charset="0"/>
            </a:endParaRPr>
          </a:p>
          <a:p>
            <a:pPr marL="360000"/>
            <a:r>
              <a:rPr lang="en-GB" sz="2800">
                <a:cs typeface="Arial" panose="020B0604020202020204" pitchFamily="34" charset="0"/>
              </a:rPr>
              <a:t>Public Reports prepared in accordance with the JORC Code are reports prepared for the purpose of informing investors or potential investors and their advisors.</a:t>
            </a:r>
            <a:endParaRPr lang="en-US" sz="2800">
              <a:cs typeface="Arial" panose="020B0604020202020204" pitchFamily="34" charset="0"/>
            </a:endParaRPr>
          </a:p>
        </p:txBody>
      </p:sp>
      <p:pic>
        <p:nvPicPr>
          <p:cNvPr id="15" name="Graphic 14" descr="Contract outline">
            <a:extLst>
              <a:ext uri="{FF2B5EF4-FFF2-40B4-BE49-F238E27FC236}">
                <a16:creationId xmlns:a16="http://schemas.microsoft.com/office/drawing/2014/main" id="{6308AC30-5E9F-42AD-A3FB-1521119A6C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75715" y="6522000"/>
            <a:ext cx="1404064" cy="1404064"/>
          </a:xfrm>
          <a:prstGeom prst="rect">
            <a:avLst/>
          </a:prstGeom>
        </p:spPr>
      </p:pic>
      <p:sp>
        <p:nvSpPr>
          <p:cNvPr id="17" name="Rectangle 16">
            <a:extLst>
              <a:ext uri="{FF2B5EF4-FFF2-40B4-BE49-F238E27FC236}">
                <a16:creationId xmlns:a16="http://schemas.microsoft.com/office/drawing/2014/main" id="{6F20C89D-F242-4E04-A995-68BE2DA9A097}"/>
              </a:ext>
            </a:extLst>
          </p:cNvPr>
          <p:cNvSpPr/>
          <p:nvPr/>
        </p:nvSpPr>
        <p:spPr>
          <a:xfrm>
            <a:off x="1664737" y="6078312"/>
            <a:ext cx="4579309" cy="6567629"/>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3200">
              <a:cs typeface="Arial" panose="020B0604020202020204" pitchFamily="34" charset="0"/>
            </a:endParaRPr>
          </a:p>
          <a:p>
            <a:endParaRPr lang="en-GB" sz="3200">
              <a:cs typeface="Arial" panose="020B0604020202020204" pitchFamily="34" charset="0"/>
            </a:endParaRPr>
          </a:p>
          <a:p>
            <a:endParaRPr lang="en-GB" sz="3200">
              <a:cs typeface="Arial" panose="020B0604020202020204" pitchFamily="34" charset="0"/>
            </a:endParaRPr>
          </a:p>
          <a:p>
            <a:pPr marL="360000"/>
            <a:endParaRPr lang="en-GB" sz="2800">
              <a:cs typeface="Arial" panose="020B0604020202020204" pitchFamily="34" charset="0"/>
            </a:endParaRPr>
          </a:p>
          <a:p>
            <a:pPr marL="360000"/>
            <a:r>
              <a:rPr lang="en-GB" sz="2800">
                <a:cs typeface="Arial" panose="020B0604020202020204" pitchFamily="34" charset="0"/>
              </a:rPr>
              <a:t>The JORC Code provides a mandatory system for the classification of Exploration Results, Mineral Resources and Ore Reserves according to the levels of confidence in geological knowledge and technical and economic considerations in Public Reports.</a:t>
            </a:r>
            <a:endParaRPr lang="en-US" sz="2800">
              <a:cs typeface="Arial" panose="020B0604020202020204" pitchFamily="34" charset="0"/>
            </a:endParaRPr>
          </a:p>
        </p:txBody>
      </p:sp>
      <p:pic>
        <p:nvPicPr>
          <p:cNvPr id="9" name="Graphic 8" descr="Network diagram outline">
            <a:extLst>
              <a:ext uri="{FF2B5EF4-FFF2-40B4-BE49-F238E27FC236}">
                <a16:creationId xmlns:a16="http://schemas.microsoft.com/office/drawing/2014/main" id="{DD9AD2D0-52FF-4D6C-A965-38AD7097DA8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40485" y="6737683"/>
            <a:ext cx="1075071" cy="1075071"/>
          </a:xfrm>
          <a:prstGeom prst="rect">
            <a:avLst/>
          </a:prstGeom>
        </p:spPr>
      </p:pic>
      <p:pic>
        <p:nvPicPr>
          <p:cNvPr id="13" name="Graphic 12" descr="Scribble outline">
            <a:extLst>
              <a:ext uri="{FF2B5EF4-FFF2-40B4-BE49-F238E27FC236}">
                <a16:creationId xmlns:a16="http://schemas.microsoft.com/office/drawing/2014/main" id="{8CD88E62-FA28-4A61-9B78-6D8FAE1FD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351397" y="6761745"/>
            <a:ext cx="1086497" cy="1086497"/>
          </a:xfrm>
          <a:prstGeom prst="rect">
            <a:avLst/>
          </a:prstGeom>
        </p:spPr>
      </p:pic>
      <p:sp>
        <p:nvSpPr>
          <p:cNvPr id="22" name="Rectangle 21">
            <a:extLst>
              <a:ext uri="{FF2B5EF4-FFF2-40B4-BE49-F238E27FC236}">
                <a16:creationId xmlns:a16="http://schemas.microsoft.com/office/drawing/2014/main" id="{967E2C54-F4A2-41B7-A28A-DA120B63D714}"/>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1789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Shape 942">
            <a:extLst>
              <a:ext uri="{FF2B5EF4-FFF2-40B4-BE49-F238E27FC236}">
                <a16:creationId xmlns:a16="http://schemas.microsoft.com/office/drawing/2014/main" id="{9CCE8D4A-86A8-1A42-A947-B3C090718A97}"/>
              </a:ext>
            </a:extLst>
          </p:cNvPr>
          <p:cNvSpPr/>
          <p:nvPr/>
        </p:nvSpPr>
        <p:spPr>
          <a:xfrm>
            <a:off x="2811496" y="3798010"/>
            <a:ext cx="1831633"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8" name="Shape 943">
            <a:extLst>
              <a:ext uri="{FF2B5EF4-FFF2-40B4-BE49-F238E27FC236}">
                <a16:creationId xmlns:a16="http://schemas.microsoft.com/office/drawing/2014/main" id="{DA648942-CDAC-A144-B165-952CDBD03478}"/>
              </a:ext>
            </a:extLst>
          </p:cNvPr>
          <p:cNvSpPr/>
          <p:nvPr/>
        </p:nvSpPr>
        <p:spPr>
          <a:xfrm>
            <a:off x="1235093" y="3798010"/>
            <a:ext cx="1834906" cy="164229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615" y="21600"/>
                </a:lnTo>
                <a:lnTo>
                  <a:pt x="21600" y="10800"/>
                </a:lnTo>
                <a:lnTo>
                  <a:pt x="16615" y="0"/>
                </a:lnTo>
                <a:cubicBezTo>
                  <a:pt x="16615" y="0"/>
                  <a:pt x="0" y="0"/>
                  <a:pt x="0" y="0"/>
                </a:cubicBezTo>
                <a:close/>
              </a:path>
            </a:pathLst>
          </a:custGeom>
          <a:solidFill>
            <a:schemeClr val="accent1"/>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1" name="Shape 946">
            <a:extLst>
              <a:ext uri="{FF2B5EF4-FFF2-40B4-BE49-F238E27FC236}">
                <a16:creationId xmlns:a16="http://schemas.microsoft.com/office/drawing/2014/main" id="{9EF86E3C-6DCB-C147-B378-E2554D30B4FF}"/>
              </a:ext>
            </a:extLst>
          </p:cNvPr>
          <p:cNvSpPr/>
          <p:nvPr/>
        </p:nvSpPr>
        <p:spPr>
          <a:xfrm>
            <a:off x="4386261" y="3798010"/>
            <a:ext cx="1831632"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6"/>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2" name="Shape 947">
            <a:extLst>
              <a:ext uri="{FF2B5EF4-FFF2-40B4-BE49-F238E27FC236}">
                <a16:creationId xmlns:a16="http://schemas.microsoft.com/office/drawing/2014/main" id="{35FB19C4-8849-504A-A5B2-3FEC28EEB416}"/>
              </a:ext>
            </a:extLst>
          </p:cNvPr>
          <p:cNvSpPr/>
          <p:nvPr/>
        </p:nvSpPr>
        <p:spPr>
          <a:xfrm>
            <a:off x="5961025" y="3798010"/>
            <a:ext cx="1831634"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6"/>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3" name="Shape 948">
            <a:extLst>
              <a:ext uri="{FF2B5EF4-FFF2-40B4-BE49-F238E27FC236}">
                <a16:creationId xmlns:a16="http://schemas.microsoft.com/office/drawing/2014/main" id="{7D582CF9-38ED-6649-A337-2F19232FAA8D}"/>
              </a:ext>
            </a:extLst>
          </p:cNvPr>
          <p:cNvSpPr/>
          <p:nvPr/>
        </p:nvSpPr>
        <p:spPr>
          <a:xfrm>
            <a:off x="7535794" y="3798010"/>
            <a:ext cx="1831632"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4" name="Shape 949">
            <a:extLst>
              <a:ext uri="{FF2B5EF4-FFF2-40B4-BE49-F238E27FC236}">
                <a16:creationId xmlns:a16="http://schemas.microsoft.com/office/drawing/2014/main" id="{0273A921-20E7-9443-9071-E5940FC7AFE8}"/>
              </a:ext>
            </a:extLst>
          </p:cNvPr>
          <p:cNvSpPr/>
          <p:nvPr/>
        </p:nvSpPr>
        <p:spPr>
          <a:xfrm>
            <a:off x="9110561" y="3798010"/>
            <a:ext cx="1831632"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2"/>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25" name="Shape 950">
            <a:extLst>
              <a:ext uri="{FF2B5EF4-FFF2-40B4-BE49-F238E27FC236}">
                <a16:creationId xmlns:a16="http://schemas.microsoft.com/office/drawing/2014/main" id="{3101ACB0-2522-3F42-AA36-18BFCFD4C2D0}"/>
              </a:ext>
            </a:extLst>
          </p:cNvPr>
          <p:cNvSpPr/>
          <p:nvPr/>
        </p:nvSpPr>
        <p:spPr>
          <a:xfrm>
            <a:off x="10685328" y="3798010"/>
            <a:ext cx="1831634"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17" name="Shape 953">
            <a:extLst>
              <a:ext uri="{FF2B5EF4-FFF2-40B4-BE49-F238E27FC236}">
                <a16:creationId xmlns:a16="http://schemas.microsoft.com/office/drawing/2014/main" id="{DD6131A6-1A7F-574F-A1F5-2BE2FDB0D02B}"/>
              </a:ext>
            </a:extLst>
          </p:cNvPr>
          <p:cNvSpPr/>
          <p:nvPr/>
        </p:nvSpPr>
        <p:spPr>
          <a:xfrm>
            <a:off x="12260094" y="3798010"/>
            <a:ext cx="1831633"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3"/>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18" name="Shape 954">
            <a:extLst>
              <a:ext uri="{FF2B5EF4-FFF2-40B4-BE49-F238E27FC236}">
                <a16:creationId xmlns:a16="http://schemas.microsoft.com/office/drawing/2014/main" id="{3FED64AA-C52D-194B-A03E-316C9D13604C}"/>
              </a:ext>
            </a:extLst>
          </p:cNvPr>
          <p:cNvSpPr/>
          <p:nvPr/>
        </p:nvSpPr>
        <p:spPr>
          <a:xfrm>
            <a:off x="13834860" y="3798010"/>
            <a:ext cx="1831634"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1">
              <a:lumMod val="75000"/>
            </a:schemeClr>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19" name="Shape 955">
            <a:extLst>
              <a:ext uri="{FF2B5EF4-FFF2-40B4-BE49-F238E27FC236}">
                <a16:creationId xmlns:a16="http://schemas.microsoft.com/office/drawing/2014/main" id="{933A6412-9E8D-B048-8500-9B68AAB97200}"/>
              </a:ext>
            </a:extLst>
          </p:cNvPr>
          <p:cNvSpPr/>
          <p:nvPr/>
        </p:nvSpPr>
        <p:spPr>
          <a:xfrm>
            <a:off x="15409627" y="3798010"/>
            <a:ext cx="1831634" cy="16423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992" y="10800"/>
                </a:lnTo>
                <a:lnTo>
                  <a:pt x="0" y="21600"/>
                </a:lnTo>
                <a:lnTo>
                  <a:pt x="16608" y="21600"/>
                </a:lnTo>
                <a:lnTo>
                  <a:pt x="21600" y="10800"/>
                </a:lnTo>
                <a:lnTo>
                  <a:pt x="16608" y="0"/>
                </a:lnTo>
                <a:cubicBezTo>
                  <a:pt x="16608" y="0"/>
                  <a:pt x="73" y="0"/>
                  <a:pt x="0" y="0"/>
                </a:cubicBezTo>
                <a:close/>
              </a:path>
            </a:pathLst>
          </a:custGeom>
          <a:solidFill>
            <a:schemeClr val="accent1">
              <a:lumMod val="75000"/>
            </a:schemeClr>
          </a:solidFill>
          <a:ln w="12700" cap="flat">
            <a:noFill/>
            <a:miter lim="400000"/>
          </a:ln>
          <a:effectLst/>
        </p:spPr>
        <p:txBody>
          <a:bodyPr wrap="square" lIns="0" tIns="0" rIns="0" bIns="0" numCol="1" anchor="ctr">
            <a:noAutofit/>
          </a:bodyPr>
          <a:lstStyle/>
          <a:p>
            <a:endParaRPr sz="3798">
              <a:latin typeface="Lato Light" panose="020F0502020204030203" pitchFamily="34" charset="0"/>
            </a:endParaRPr>
          </a:p>
        </p:txBody>
      </p:sp>
      <p:sp>
        <p:nvSpPr>
          <p:cNvPr id="30" name="TextBox 29">
            <a:extLst>
              <a:ext uri="{FF2B5EF4-FFF2-40B4-BE49-F238E27FC236}">
                <a16:creationId xmlns:a16="http://schemas.microsoft.com/office/drawing/2014/main" id="{81E7010F-6CCB-D84C-A89C-3F7AE7F820BC}"/>
              </a:ext>
            </a:extLst>
          </p:cNvPr>
          <p:cNvSpPr txBox="1"/>
          <p:nvPr/>
        </p:nvSpPr>
        <p:spPr>
          <a:xfrm>
            <a:off x="1140916" y="1113962"/>
            <a:ext cx="16006168" cy="784958"/>
          </a:xfrm>
          <a:prstGeom prst="rect">
            <a:avLst/>
          </a:prstGeom>
          <a:noFill/>
        </p:spPr>
        <p:txBody>
          <a:bodyPr wrap="square" rtlCol="0">
            <a:spAutoFit/>
          </a:bodyPr>
          <a:lstStyle/>
          <a:p>
            <a:pPr algn="ctr"/>
            <a:r>
              <a:rPr lang="en-US" sz="4501" b="1">
                <a:solidFill>
                  <a:schemeClr val="accent1">
                    <a:lumMod val="50000"/>
                  </a:schemeClr>
                </a:solidFill>
                <a:latin typeface="Poppins" pitchFamily="2" charset="77"/>
                <a:cs typeface="Poppins" pitchFamily="2" charset="77"/>
              </a:rPr>
              <a:t>THE REVIEW PROCESS</a:t>
            </a:r>
          </a:p>
        </p:txBody>
      </p:sp>
      <p:sp>
        <p:nvSpPr>
          <p:cNvPr id="32" name="TextBox 31">
            <a:extLst>
              <a:ext uri="{FF2B5EF4-FFF2-40B4-BE49-F238E27FC236}">
                <a16:creationId xmlns:a16="http://schemas.microsoft.com/office/drawing/2014/main" id="{E619A972-6E6F-9F49-92EB-A77CB04CBD4F}"/>
              </a:ext>
            </a:extLst>
          </p:cNvPr>
          <p:cNvSpPr txBox="1"/>
          <p:nvPr/>
        </p:nvSpPr>
        <p:spPr>
          <a:xfrm>
            <a:off x="1235093" y="3117839"/>
            <a:ext cx="806631" cy="461793"/>
          </a:xfrm>
          <a:prstGeom prst="rect">
            <a:avLst/>
          </a:prstGeom>
          <a:noFill/>
        </p:spPr>
        <p:txBody>
          <a:bodyPr wrap="non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2020</a:t>
            </a:r>
          </a:p>
        </p:txBody>
      </p:sp>
      <p:sp>
        <p:nvSpPr>
          <p:cNvPr id="33" name="TextBox 32">
            <a:extLst>
              <a:ext uri="{FF2B5EF4-FFF2-40B4-BE49-F238E27FC236}">
                <a16:creationId xmlns:a16="http://schemas.microsoft.com/office/drawing/2014/main" id="{537E48F8-E68F-164A-8DDB-9027865BF724}"/>
              </a:ext>
            </a:extLst>
          </p:cNvPr>
          <p:cNvSpPr txBox="1"/>
          <p:nvPr/>
        </p:nvSpPr>
        <p:spPr>
          <a:xfrm>
            <a:off x="3846997" y="3157761"/>
            <a:ext cx="806631" cy="461793"/>
          </a:xfrm>
          <a:prstGeom prst="rect">
            <a:avLst/>
          </a:prstGeom>
          <a:noFill/>
        </p:spPr>
        <p:txBody>
          <a:bodyPr wrap="non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2021</a:t>
            </a:r>
          </a:p>
        </p:txBody>
      </p:sp>
      <p:sp>
        <p:nvSpPr>
          <p:cNvPr id="34" name="TextBox 33">
            <a:extLst>
              <a:ext uri="{FF2B5EF4-FFF2-40B4-BE49-F238E27FC236}">
                <a16:creationId xmlns:a16="http://schemas.microsoft.com/office/drawing/2014/main" id="{494FAA94-7292-C34F-A8BF-B17439B338D4}"/>
              </a:ext>
            </a:extLst>
          </p:cNvPr>
          <p:cNvSpPr txBox="1"/>
          <p:nvPr/>
        </p:nvSpPr>
        <p:spPr>
          <a:xfrm>
            <a:off x="15922128" y="3310159"/>
            <a:ext cx="923651" cy="461793"/>
          </a:xfrm>
          <a:prstGeom prst="rect">
            <a:avLst/>
          </a:prstGeom>
          <a:noFill/>
        </p:spPr>
        <p:txBody>
          <a:bodyPr wrap="none" rtlCol="0" anchor="ctr" anchorCtr="0">
            <a:spAutoFit/>
          </a:bodyPr>
          <a:lstStyle/>
          <a:p>
            <a:r>
              <a:rPr lang="en-US" sz="2401" b="1" dirty="0">
                <a:solidFill>
                  <a:schemeClr val="accent1">
                    <a:lumMod val="50000"/>
                  </a:schemeClr>
                </a:solidFill>
                <a:latin typeface="Poppins" pitchFamily="2" charset="77"/>
                <a:ea typeface="League Spartan" charset="0"/>
                <a:cs typeface="Poppins" pitchFamily="2" charset="77"/>
              </a:rPr>
              <a:t>2023</a:t>
            </a:r>
          </a:p>
        </p:txBody>
      </p:sp>
      <p:sp>
        <p:nvSpPr>
          <p:cNvPr id="35" name="TextBox 34">
            <a:extLst>
              <a:ext uri="{FF2B5EF4-FFF2-40B4-BE49-F238E27FC236}">
                <a16:creationId xmlns:a16="http://schemas.microsoft.com/office/drawing/2014/main" id="{95ADEC86-556A-0841-9F84-48813D834F53}"/>
              </a:ext>
            </a:extLst>
          </p:cNvPr>
          <p:cNvSpPr txBox="1"/>
          <p:nvPr/>
        </p:nvSpPr>
        <p:spPr>
          <a:xfrm>
            <a:off x="1247116" y="6128867"/>
            <a:ext cx="3892257" cy="1200713"/>
          </a:xfrm>
          <a:prstGeom prst="rect">
            <a:avLst/>
          </a:prstGeom>
          <a:noFill/>
        </p:spPr>
        <p:txBody>
          <a:bodyPr wrap="squar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PRELIMINARY ENGAGEMENT </a:t>
            </a:r>
          </a:p>
          <a:p>
            <a:r>
              <a:rPr lang="en-US" sz="2401" b="1">
                <a:solidFill>
                  <a:schemeClr val="accent1">
                    <a:lumMod val="50000"/>
                  </a:schemeClr>
                </a:solidFill>
                <a:latin typeface="Poppins" pitchFamily="2" charset="77"/>
                <a:ea typeface="League Spartan" charset="0"/>
                <a:cs typeface="Poppins" pitchFamily="2" charset="77"/>
              </a:rPr>
              <a:t>AND IDENTIFICATION OF KEY ISSUES</a:t>
            </a:r>
          </a:p>
        </p:txBody>
      </p:sp>
      <p:sp>
        <p:nvSpPr>
          <p:cNvPr id="37" name="TextBox 36">
            <a:extLst>
              <a:ext uri="{FF2B5EF4-FFF2-40B4-BE49-F238E27FC236}">
                <a16:creationId xmlns:a16="http://schemas.microsoft.com/office/drawing/2014/main" id="{A1BF12E3-10A2-BC45-AE4D-A9FC015EA805}"/>
              </a:ext>
            </a:extLst>
          </p:cNvPr>
          <p:cNvSpPr txBox="1"/>
          <p:nvPr/>
        </p:nvSpPr>
        <p:spPr>
          <a:xfrm>
            <a:off x="5604670" y="6128867"/>
            <a:ext cx="4104039" cy="831253"/>
          </a:xfrm>
          <a:prstGeom prst="rect">
            <a:avLst/>
          </a:prstGeom>
          <a:noFill/>
        </p:spPr>
        <p:txBody>
          <a:bodyPr wrap="squar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TARGETED ENGAGEMENT </a:t>
            </a:r>
          </a:p>
          <a:p>
            <a:r>
              <a:rPr lang="en-US" sz="2401" b="1">
                <a:solidFill>
                  <a:schemeClr val="accent1">
                    <a:lumMod val="50000"/>
                  </a:schemeClr>
                </a:solidFill>
                <a:latin typeface="Poppins" pitchFamily="2" charset="77"/>
                <a:ea typeface="League Spartan" charset="0"/>
                <a:cs typeface="Poppins" pitchFamily="2" charset="77"/>
              </a:rPr>
              <a:t>AND WORKING </a:t>
            </a:r>
            <a:r>
              <a:rPr lang="en-US" sz="2401" b="1">
                <a:solidFill>
                  <a:schemeClr val="accent1">
                    <a:lumMod val="50000"/>
                  </a:schemeClr>
                </a:solidFill>
                <a:latin typeface="Poppins" pitchFamily="2" charset="77"/>
              </a:rPr>
              <a:t>GROUPS</a:t>
            </a:r>
          </a:p>
        </p:txBody>
      </p:sp>
      <p:sp>
        <p:nvSpPr>
          <p:cNvPr id="26" name="TextBox 25">
            <a:extLst>
              <a:ext uri="{FF2B5EF4-FFF2-40B4-BE49-F238E27FC236}">
                <a16:creationId xmlns:a16="http://schemas.microsoft.com/office/drawing/2014/main" id="{A0EE6DA8-2F8D-4CA7-A90E-4FCA54121585}"/>
              </a:ext>
            </a:extLst>
          </p:cNvPr>
          <p:cNvSpPr txBox="1"/>
          <p:nvPr/>
        </p:nvSpPr>
        <p:spPr>
          <a:xfrm>
            <a:off x="10284281" y="6128866"/>
            <a:ext cx="2778167" cy="831253"/>
          </a:xfrm>
          <a:prstGeom prst="rect">
            <a:avLst/>
          </a:prstGeom>
          <a:noFill/>
        </p:spPr>
        <p:txBody>
          <a:bodyPr wrap="squar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DRAFT OPTIONS AND REVIEW</a:t>
            </a:r>
          </a:p>
        </p:txBody>
      </p:sp>
      <p:sp>
        <p:nvSpPr>
          <p:cNvPr id="29" name="TextBox 28">
            <a:extLst>
              <a:ext uri="{FF2B5EF4-FFF2-40B4-BE49-F238E27FC236}">
                <a16:creationId xmlns:a16="http://schemas.microsoft.com/office/drawing/2014/main" id="{183EADCC-C060-496F-BCA9-D92ACA74829D}"/>
              </a:ext>
            </a:extLst>
          </p:cNvPr>
          <p:cNvSpPr txBox="1"/>
          <p:nvPr/>
        </p:nvSpPr>
        <p:spPr>
          <a:xfrm>
            <a:off x="14014427" y="6128867"/>
            <a:ext cx="3591999" cy="1200713"/>
          </a:xfrm>
          <a:prstGeom prst="rect">
            <a:avLst/>
          </a:prstGeom>
          <a:noFill/>
        </p:spPr>
        <p:txBody>
          <a:bodyPr wrap="square" rtlCol="0" anchor="ctr" anchorCtr="0">
            <a:spAutoFit/>
          </a:bodyPr>
          <a:lstStyle/>
          <a:p>
            <a:r>
              <a:rPr lang="en-US" sz="2401" b="1">
                <a:solidFill>
                  <a:schemeClr val="accent1">
                    <a:lumMod val="50000"/>
                  </a:schemeClr>
                </a:solidFill>
                <a:latin typeface="Poppins" pitchFamily="2" charset="77"/>
                <a:ea typeface="League Spartan" charset="0"/>
                <a:cs typeface="Poppins" pitchFamily="2" charset="77"/>
              </a:rPr>
              <a:t>DRAFT UPDATED CODE, CONSULTATION AND APPROVALS</a:t>
            </a:r>
          </a:p>
        </p:txBody>
      </p:sp>
      <p:sp>
        <p:nvSpPr>
          <p:cNvPr id="44" name="TextBox 43">
            <a:extLst>
              <a:ext uri="{FF2B5EF4-FFF2-40B4-BE49-F238E27FC236}">
                <a16:creationId xmlns:a16="http://schemas.microsoft.com/office/drawing/2014/main" id="{62DCEE1B-3AFF-4B7D-ACBD-E00B6669CD36}"/>
              </a:ext>
            </a:extLst>
          </p:cNvPr>
          <p:cNvSpPr txBox="1"/>
          <p:nvPr/>
        </p:nvSpPr>
        <p:spPr>
          <a:xfrm>
            <a:off x="1235093" y="7749560"/>
            <a:ext cx="3481457" cy="4026552"/>
          </a:xfrm>
          <a:prstGeom prst="rect">
            <a:avLst/>
          </a:prstGeom>
          <a:noFill/>
        </p:spPr>
        <p:txBody>
          <a:bodyPr wrap="square">
            <a:spAutoFit/>
          </a:bodyPr>
          <a:lstStyle/>
          <a:p>
            <a:pPr>
              <a:lnSpc>
                <a:spcPct val="107000"/>
              </a:lnSpc>
              <a:spcAft>
                <a:spcPts val="800"/>
              </a:spcAft>
            </a:pPr>
            <a:r>
              <a:rPr lang="en-AU" sz="2400">
                <a:effectLst/>
                <a:latin typeface="Calibri" panose="020F0502020204030204" pitchFamily="34" charset="0"/>
                <a:ea typeface="Calibri" panose="020F0502020204030204" pitchFamily="34" charset="0"/>
                <a:cs typeface="Arial" panose="020B0604020202020204" pitchFamily="34" charset="0"/>
              </a:rPr>
              <a:t>Stakeholder engagement and consultation activities have included general feedback provided directly and indirectly via emails, meetings, and online survey with submissions from individuals, industry bodies, companies, and organisations</a:t>
            </a:r>
            <a:r>
              <a:rPr lang="en-AU" sz="1800">
                <a:effectLst/>
                <a:latin typeface="Calibri" panose="020F0502020204030204" pitchFamily="34" charset="0"/>
                <a:ea typeface="Calibri" panose="020F0502020204030204" pitchFamily="34" charset="0"/>
                <a:cs typeface="Arial" panose="020B0604020202020204" pitchFamily="34" charset="0"/>
              </a:rPr>
              <a:t>.</a:t>
            </a:r>
          </a:p>
        </p:txBody>
      </p:sp>
      <p:sp>
        <p:nvSpPr>
          <p:cNvPr id="45" name="TextBox 44">
            <a:extLst>
              <a:ext uri="{FF2B5EF4-FFF2-40B4-BE49-F238E27FC236}">
                <a16:creationId xmlns:a16="http://schemas.microsoft.com/office/drawing/2014/main" id="{A895A532-4361-4A93-9E7B-4A1DC9CBFE89}"/>
              </a:ext>
            </a:extLst>
          </p:cNvPr>
          <p:cNvSpPr txBox="1"/>
          <p:nvPr/>
        </p:nvSpPr>
        <p:spPr>
          <a:xfrm>
            <a:off x="5584605" y="7749560"/>
            <a:ext cx="3582242" cy="2841034"/>
          </a:xfrm>
          <a:prstGeom prst="rect">
            <a:avLst/>
          </a:prstGeom>
          <a:noFill/>
        </p:spPr>
        <p:txBody>
          <a:bodyPr wrap="square">
            <a:spAutoFit/>
          </a:bodyPr>
          <a:lstStyle/>
          <a:p>
            <a:pPr>
              <a:lnSpc>
                <a:spcPct val="107000"/>
              </a:lnSpc>
              <a:spcAft>
                <a:spcPts val="800"/>
              </a:spcAft>
            </a:pPr>
            <a:r>
              <a:rPr lang="en-AU" sz="2400" dirty="0">
                <a:latin typeface="Calibri" panose="020F0502020204030204" pitchFamily="34" charset="0"/>
                <a:cs typeface="Arial" panose="020B0604020202020204" pitchFamily="34" charset="0"/>
              </a:rPr>
              <a:t>A series of Working Groups (WG) were formed to review issues / opportunities raised from the online survey results, industry bodies and other organisational feedback </a:t>
            </a:r>
          </a:p>
        </p:txBody>
      </p:sp>
      <p:sp>
        <p:nvSpPr>
          <p:cNvPr id="46" name="TextBox 45">
            <a:extLst>
              <a:ext uri="{FF2B5EF4-FFF2-40B4-BE49-F238E27FC236}">
                <a16:creationId xmlns:a16="http://schemas.microsoft.com/office/drawing/2014/main" id="{B5D38384-024E-4AB6-81C3-312EE96639A4}"/>
              </a:ext>
            </a:extLst>
          </p:cNvPr>
          <p:cNvSpPr txBox="1"/>
          <p:nvPr/>
        </p:nvSpPr>
        <p:spPr>
          <a:xfrm>
            <a:off x="9793978" y="7709746"/>
            <a:ext cx="3582242" cy="4626908"/>
          </a:xfrm>
          <a:prstGeom prst="rect">
            <a:avLst/>
          </a:prstGeom>
          <a:noFill/>
        </p:spPr>
        <p:txBody>
          <a:bodyPr wrap="square">
            <a:spAutoFit/>
          </a:bodyPr>
          <a:lstStyle/>
          <a:p>
            <a:pPr>
              <a:lnSpc>
                <a:spcPct val="107000"/>
              </a:lnSpc>
              <a:spcAft>
                <a:spcPts val="800"/>
              </a:spcAft>
            </a:pPr>
            <a:r>
              <a:rPr lang="en-US" sz="2400">
                <a:latin typeface="Calibri" panose="020F0502020204030204" pitchFamily="34" charset="0"/>
                <a:cs typeface="Arial" panose="020B0604020202020204" pitchFamily="34" charset="0"/>
              </a:rPr>
              <a:t>Draft options of changes to the Code, including:</a:t>
            </a:r>
            <a:endParaRPr lang="en-AU" sz="2400">
              <a:latin typeface="Calibri" panose="020F0502020204030204" pitchFamily="34" charset="0"/>
              <a:cs typeface="Arial" panose="020B0604020202020204" pitchFamily="34" charset="0"/>
            </a:endParaRPr>
          </a:p>
          <a:p>
            <a:pPr marL="342900" lvl="0" indent="-342900">
              <a:lnSpc>
                <a:spcPct val="107000"/>
              </a:lnSpc>
              <a:buFont typeface="Calibri" panose="020F0502020204030204" pitchFamily="34" charset="0"/>
              <a:buChar char="-"/>
            </a:pPr>
            <a:r>
              <a:rPr lang="en-US" sz="2400">
                <a:latin typeface="Calibri" panose="020F0502020204030204" pitchFamily="34" charset="0"/>
                <a:cs typeface="Arial" panose="020B0604020202020204" pitchFamily="34" charset="0"/>
              </a:rPr>
              <a:t>Options of proposed changes to current wording of the Code</a:t>
            </a:r>
            <a:endParaRPr lang="en-AU" sz="2400">
              <a:latin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US" sz="2400">
                <a:latin typeface="Calibri" panose="020F0502020204030204" pitchFamily="34" charset="0"/>
                <a:cs typeface="Arial" panose="020B0604020202020204" pitchFamily="34" charset="0"/>
              </a:rPr>
              <a:t>Options for inclusion of proposed new sections or clauses to the Code</a:t>
            </a:r>
            <a:endParaRPr lang="en-AU" sz="2400">
              <a:latin typeface="Calibri" panose="020F0502020204030204" pitchFamily="34" charset="0"/>
              <a:cs typeface="Arial" panose="020B0604020202020204" pitchFamily="34" charset="0"/>
            </a:endParaRPr>
          </a:p>
          <a:p>
            <a:pPr>
              <a:lnSpc>
                <a:spcPct val="107000"/>
              </a:lnSpc>
              <a:spcAft>
                <a:spcPts val="800"/>
              </a:spcAft>
            </a:pPr>
            <a:r>
              <a:rPr lang="en-US" sz="2400">
                <a:latin typeface="Calibri" panose="020F0502020204030204" pitchFamily="34" charset="0"/>
                <a:cs typeface="Arial" panose="020B0604020202020204" pitchFamily="34" charset="0"/>
              </a:rPr>
              <a:t>Will be circulated to key stakeholders for review and feedback.</a:t>
            </a:r>
            <a:endParaRPr lang="en-AU" sz="2400">
              <a:latin typeface="Calibri" panose="020F050202020403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CAEFFCDB-9121-4599-921E-5CBD83C65277}"/>
              </a:ext>
            </a:extLst>
          </p:cNvPr>
          <p:cNvSpPr txBox="1"/>
          <p:nvPr/>
        </p:nvSpPr>
        <p:spPr>
          <a:xfrm>
            <a:off x="13905393" y="7709746"/>
            <a:ext cx="3701033" cy="5417252"/>
          </a:xfrm>
          <a:prstGeom prst="rect">
            <a:avLst/>
          </a:prstGeom>
          <a:noFill/>
        </p:spPr>
        <p:txBody>
          <a:bodyPr wrap="square">
            <a:spAutoFit/>
          </a:bodyPr>
          <a:lstStyle/>
          <a:p>
            <a:pPr>
              <a:lnSpc>
                <a:spcPct val="107000"/>
              </a:lnSpc>
              <a:spcAft>
                <a:spcPts val="800"/>
              </a:spcAft>
            </a:pPr>
            <a:r>
              <a:rPr lang="en-US" sz="2400" dirty="0">
                <a:latin typeface="Calibri" panose="020F0502020204030204" pitchFamily="34" charset="0"/>
                <a:cs typeface="Arial" panose="020B0604020202020204" pitchFamily="34" charset="0"/>
              </a:rPr>
              <a:t>A</a:t>
            </a:r>
            <a:r>
              <a:rPr lang="en-US" sz="2400" dirty="0">
                <a:effectLst/>
                <a:latin typeface="Calibri" panose="020F0502020204030204" pitchFamily="34" charset="0"/>
                <a:ea typeface="Calibri" panose="020F0502020204030204" pitchFamily="34" charset="0"/>
                <a:cs typeface="Arial" panose="020B0604020202020204" pitchFamily="34" charset="0"/>
              </a:rPr>
              <a:t> draft interim updated JORC Code will has been prepared for review by ASX and ASIC. Followed by Parent Body and all </a:t>
            </a:r>
            <a:r>
              <a:rPr lang="en-US" sz="2400" dirty="0">
                <a:latin typeface="Calibri" panose="020F0502020204030204" pitchFamily="34" charset="0"/>
                <a:ea typeface="Calibri" panose="020F0502020204030204" pitchFamily="34" charset="0"/>
                <a:cs typeface="Arial" panose="020B0604020202020204" pitchFamily="34" charset="0"/>
              </a:rPr>
              <a:t> s</a:t>
            </a:r>
            <a:r>
              <a:rPr lang="en-US" sz="2400" dirty="0">
                <a:latin typeface="Calibri" panose="020F0502020204030204" pitchFamily="34" charset="0"/>
                <a:cs typeface="Arial" panose="020B0604020202020204" pitchFamily="34" charset="0"/>
              </a:rPr>
              <a:t>takeholder consultation and feedback.</a:t>
            </a:r>
          </a:p>
          <a:p>
            <a:pPr>
              <a:lnSpc>
                <a:spcPct val="107000"/>
              </a:lnSpc>
              <a:spcAft>
                <a:spcPts val="800"/>
              </a:spcAft>
            </a:pPr>
            <a:r>
              <a:rPr lang="en-US" sz="2400" dirty="0">
                <a:latin typeface="Calibri" panose="020F0502020204030204" pitchFamily="34" charset="0"/>
                <a:cs typeface="Arial" panose="020B0604020202020204" pitchFamily="34" charset="0"/>
              </a:rPr>
              <a:t>A final draft Code will be prepared for approval by Parent Bodies, then ASX for recommendation to ASIC for Ministerial approval.</a:t>
            </a:r>
            <a:endParaRPr lang="en-AU" sz="2400" dirty="0">
              <a:latin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endParaRPr lang="en-AU" sz="2400" dirty="0">
              <a:latin typeface="Calibri" panose="020F0502020204030204" pitchFamily="34" charset="0"/>
              <a:cs typeface="Arial" panose="020B0604020202020204" pitchFamily="34" charset="0"/>
            </a:endParaRPr>
          </a:p>
        </p:txBody>
      </p:sp>
      <p:sp>
        <p:nvSpPr>
          <p:cNvPr id="48" name="Rectangle 47">
            <a:extLst>
              <a:ext uri="{FF2B5EF4-FFF2-40B4-BE49-F238E27FC236}">
                <a16:creationId xmlns:a16="http://schemas.microsoft.com/office/drawing/2014/main" id="{1A13701C-60B9-4CD6-B142-3F31E5CE72A8}"/>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extBox 1">
            <a:extLst>
              <a:ext uri="{FF2B5EF4-FFF2-40B4-BE49-F238E27FC236}">
                <a16:creationId xmlns:a16="http://schemas.microsoft.com/office/drawing/2014/main" id="{A530B324-A19E-0C5C-15B4-FB33FF4B482E}"/>
              </a:ext>
            </a:extLst>
          </p:cNvPr>
          <p:cNvSpPr txBox="1"/>
          <p:nvPr/>
        </p:nvSpPr>
        <p:spPr>
          <a:xfrm>
            <a:off x="12412494" y="3310160"/>
            <a:ext cx="806631" cy="461793"/>
          </a:xfrm>
          <a:prstGeom prst="rect">
            <a:avLst/>
          </a:prstGeom>
          <a:noFill/>
        </p:spPr>
        <p:txBody>
          <a:bodyPr wrap="none" rtlCol="0" anchor="ctr" anchorCtr="0">
            <a:spAutoFit/>
          </a:bodyPr>
          <a:lstStyle/>
          <a:p>
            <a:r>
              <a:rPr lang="en-US" sz="2401" b="1" dirty="0">
                <a:solidFill>
                  <a:schemeClr val="accent1">
                    <a:lumMod val="50000"/>
                  </a:schemeClr>
                </a:solidFill>
                <a:latin typeface="Poppins" pitchFamily="2" charset="77"/>
                <a:ea typeface="League Spartan" charset="0"/>
                <a:cs typeface="Poppins" pitchFamily="2" charset="77"/>
              </a:rPr>
              <a:t>2022</a:t>
            </a:r>
          </a:p>
        </p:txBody>
      </p:sp>
    </p:spTree>
    <p:extLst>
      <p:ext uri="{BB962C8B-B14F-4D97-AF65-F5344CB8AC3E}">
        <p14:creationId xmlns:p14="http://schemas.microsoft.com/office/powerpoint/2010/main" val="790406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Rounded Corners 51">
            <a:extLst>
              <a:ext uri="{FF2B5EF4-FFF2-40B4-BE49-F238E27FC236}">
                <a16:creationId xmlns:a16="http://schemas.microsoft.com/office/drawing/2014/main" id="{A1C0D385-B695-41C8-A3BC-5D1C6481B58A}"/>
              </a:ext>
            </a:extLst>
          </p:cNvPr>
          <p:cNvSpPr/>
          <p:nvPr/>
        </p:nvSpPr>
        <p:spPr>
          <a:xfrm>
            <a:off x="4909930" y="1786365"/>
            <a:ext cx="2638179" cy="697019"/>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a:solidFill>
                  <a:schemeClr val="bg1"/>
                </a:solidFill>
              </a:rPr>
              <a:t>General Engagement</a:t>
            </a:r>
            <a:endParaRPr lang="en-AU" sz="2400" dirty="0">
              <a:solidFill>
                <a:schemeClr val="bg1"/>
              </a:solidFill>
            </a:endParaRPr>
          </a:p>
        </p:txBody>
      </p:sp>
      <p:sp>
        <p:nvSpPr>
          <p:cNvPr id="53" name="Rectangle: Rounded Corners 52">
            <a:extLst>
              <a:ext uri="{FF2B5EF4-FFF2-40B4-BE49-F238E27FC236}">
                <a16:creationId xmlns:a16="http://schemas.microsoft.com/office/drawing/2014/main" id="{98D24987-66C9-4402-BC82-2066E93C7A1C}"/>
              </a:ext>
            </a:extLst>
          </p:cNvPr>
          <p:cNvSpPr/>
          <p:nvPr/>
        </p:nvSpPr>
        <p:spPr>
          <a:xfrm>
            <a:off x="10739890" y="1738477"/>
            <a:ext cx="2638179" cy="697019"/>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a:solidFill>
                  <a:schemeClr val="bg1"/>
                </a:solidFill>
              </a:rPr>
              <a:t>Online Survey</a:t>
            </a:r>
            <a:endParaRPr lang="en-AU" sz="2400" dirty="0">
              <a:solidFill>
                <a:schemeClr val="bg1"/>
              </a:solidFill>
            </a:endParaRPr>
          </a:p>
        </p:txBody>
      </p:sp>
      <p:sp>
        <p:nvSpPr>
          <p:cNvPr id="54" name="Rectangle: Rounded Corners 53">
            <a:extLst>
              <a:ext uri="{FF2B5EF4-FFF2-40B4-BE49-F238E27FC236}">
                <a16:creationId xmlns:a16="http://schemas.microsoft.com/office/drawing/2014/main" id="{039572F5-550B-4DE1-8802-7B4EDACC63AB}"/>
              </a:ext>
            </a:extLst>
          </p:cNvPr>
          <p:cNvSpPr/>
          <p:nvPr/>
        </p:nvSpPr>
        <p:spPr>
          <a:xfrm>
            <a:off x="7824910" y="1738477"/>
            <a:ext cx="2638179" cy="697019"/>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GB" sz="2400" dirty="0">
                <a:solidFill>
                  <a:schemeClr val="bg1"/>
                </a:solidFill>
              </a:rPr>
              <a:t>ASIC and ASX</a:t>
            </a:r>
            <a:endParaRPr lang="en-AU" sz="2400" dirty="0">
              <a:solidFill>
                <a:schemeClr val="bg1"/>
              </a:solidFill>
            </a:endParaRPr>
          </a:p>
        </p:txBody>
      </p:sp>
      <p:sp>
        <p:nvSpPr>
          <p:cNvPr id="55" name="Rectangle: Rounded Corners 54">
            <a:extLst>
              <a:ext uri="{FF2B5EF4-FFF2-40B4-BE49-F238E27FC236}">
                <a16:creationId xmlns:a16="http://schemas.microsoft.com/office/drawing/2014/main" id="{126DE73F-69DB-44E9-AA99-A63724E12F85}"/>
              </a:ext>
            </a:extLst>
          </p:cNvPr>
          <p:cNvSpPr/>
          <p:nvPr/>
        </p:nvSpPr>
        <p:spPr>
          <a:xfrm>
            <a:off x="4909930" y="3031228"/>
            <a:ext cx="8468139" cy="4035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Summary of Key Issues</a:t>
            </a:r>
            <a:endParaRPr lang="en-AU" sz="2800" b="1" dirty="0">
              <a:solidFill>
                <a:schemeClr val="bg1"/>
              </a:solidFill>
            </a:endParaRPr>
          </a:p>
        </p:txBody>
      </p:sp>
      <p:sp>
        <p:nvSpPr>
          <p:cNvPr id="56" name="Rectangle: Rounded Corners 55">
            <a:extLst>
              <a:ext uri="{FF2B5EF4-FFF2-40B4-BE49-F238E27FC236}">
                <a16:creationId xmlns:a16="http://schemas.microsoft.com/office/drawing/2014/main" id="{F201AAFE-7A09-4B34-896E-6AE5240C3AF5}"/>
              </a:ext>
            </a:extLst>
          </p:cNvPr>
          <p:cNvSpPr/>
          <p:nvPr/>
        </p:nvSpPr>
        <p:spPr>
          <a:xfrm>
            <a:off x="2373621" y="3979395"/>
            <a:ext cx="8097513" cy="619646"/>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200" b="1" dirty="0">
                <a:solidFill>
                  <a:schemeClr val="tx1"/>
                </a:solidFill>
              </a:rPr>
              <a:t>Code Review</a:t>
            </a:r>
            <a:endParaRPr lang="en-AU" sz="3200" b="1" dirty="0">
              <a:solidFill>
                <a:schemeClr val="tx1"/>
              </a:solidFill>
            </a:endParaRPr>
          </a:p>
        </p:txBody>
      </p:sp>
      <p:sp>
        <p:nvSpPr>
          <p:cNvPr id="57" name="Rectangle: Rounded Corners 56">
            <a:extLst>
              <a:ext uri="{FF2B5EF4-FFF2-40B4-BE49-F238E27FC236}">
                <a16:creationId xmlns:a16="http://schemas.microsoft.com/office/drawing/2014/main" id="{3E44A643-C3BA-4ACB-8F13-74052CD21271}"/>
              </a:ext>
            </a:extLst>
          </p:cNvPr>
          <p:cNvSpPr/>
          <p:nvPr/>
        </p:nvSpPr>
        <p:spPr>
          <a:xfrm>
            <a:off x="10739890" y="3999109"/>
            <a:ext cx="5358712" cy="619646"/>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200" b="1" dirty="0">
                <a:solidFill>
                  <a:schemeClr val="tx1"/>
                </a:solidFill>
              </a:rPr>
              <a:t>Competent Person Review</a:t>
            </a:r>
            <a:endParaRPr lang="en-AU" sz="3200" b="1" dirty="0">
              <a:solidFill>
                <a:schemeClr val="tx1"/>
              </a:solidFill>
            </a:endParaRPr>
          </a:p>
        </p:txBody>
      </p:sp>
      <p:sp>
        <p:nvSpPr>
          <p:cNvPr id="58" name="Rectangle: Rounded Corners 57">
            <a:extLst>
              <a:ext uri="{FF2B5EF4-FFF2-40B4-BE49-F238E27FC236}">
                <a16:creationId xmlns:a16="http://schemas.microsoft.com/office/drawing/2014/main" id="{F6FCCE05-4FFB-40BF-BD4A-5E1EB31615F8}"/>
              </a:ext>
            </a:extLst>
          </p:cNvPr>
          <p:cNvSpPr/>
          <p:nvPr/>
        </p:nvSpPr>
        <p:spPr>
          <a:xfrm>
            <a:off x="2368400" y="4691197"/>
            <a:ext cx="2520000" cy="118700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sz="2800" dirty="0">
                <a:solidFill>
                  <a:schemeClr val="tx1"/>
                </a:solidFill>
              </a:rPr>
              <a:t>Direct Consultation</a:t>
            </a:r>
            <a:endParaRPr lang="en-AU" sz="2800" dirty="0">
              <a:solidFill>
                <a:schemeClr val="tx1"/>
              </a:solidFill>
            </a:endParaRPr>
          </a:p>
        </p:txBody>
      </p:sp>
      <p:sp>
        <p:nvSpPr>
          <p:cNvPr id="59" name="Rectangle: Rounded Corners 58">
            <a:extLst>
              <a:ext uri="{FF2B5EF4-FFF2-40B4-BE49-F238E27FC236}">
                <a16:creationId xmlns:a16="http://schemas.microsoft.com/office/drawing/2014/main" id="{94CF2A51-C17C-4C60-B20C-22CABB7645AC}"/>
              </a:ext>
            </a:extLst>
          </p:cNvPr>
          <p:cNvSpPr/>
          <p:nvPr/>
        </p:nvSpPr>
        <p:spPr>
          <a:xfrm>
            <a:off x="5157157" y="4691197"/>
            <a:ext cx="2520000" cy="118700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sz="2800" dirty="0">
                <a:solidFill>
                  <a:schemeClr val="tx1"/>
                </a:solidFill>
              </a:rPr>
              <a:t>Working Groups</a:t>
            </a:r>
            <a:endParaRPr lang="en-AU" sz="2800" dirty="0">
              <a:solidFill>
                <a:schemeClr val="tx1"/>
              </a:solidFill>
            </a:endParaRPr>
          </a:p>
        </p:txBody>
      </p:sp>
      <p:sp>
        <p:nvSpPr>
          <p:cNvPr id="60" name="Rectangle: Rounded Corners 59">
            <a:extLst>
              <a:ext uri="{FF2B5EF4-FFF2-40B4-BE49-F238E27FC236}">
                <a16:creationId xmlns:a16="http://schemas.microsoft.com/office/drawing/2014/main" id="{6D6A82C0-3906-4ADF-AE79-E180609A5D11}"/>
              </a:ext>
            </a:extLst>
          </p:cNvPr>
          <p:cNvSpPr/>
          <p:nvPr/>
        </p:nvSpPr>
        <p:spPr>
          <a:xfrm>
            <a:off x="7945913" y="4691197"/>
            <a:ext cx="2520000" cy="118700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sz="2800" dirty="0">
                <a:solidFill>
                  <a:schemeClr val="tx1"/>
                </a:solidFill>
              </a:rPr>
              <a:t>JORC</a:t>
            </a:r>
            <a:endParaRPr lang="en-AU" sz="2800" dirty="0">
              <a:solidFill>
                <a:schemeClr val="tx1"/>
              </a:solidFill>
            </a:endParaRPr>
          </a:p>
        </p:txBody>
      </p:sp>
      <p:sp>
        <p:nvSpPr>
          <p:cNvPr id="61" name="Rectangle: Rounded Corners 60">
            <a:extLst>
              <a:ext uri="{FF2B5EF4-FFF2-40B4-BE49-F238E27FC236}">
                <a16:creationId xmlns:a16="http://schemas.microsoft.com/office/drawing/2014/main" id="{658578A7-B611-413B-A03A-EE282B33227F}"/>
              </a:ext>
            </a:extLst>
          </p:cNvPr>
          <p:cNvSpPr/>
          <p:nvPr/>
        </p:nvSpPr>
        <p:spPr>
          <a:xfrm>
            <a:off x="13523425" y="4691197"/>
            <a:ext cx="2520000" cy="118700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2800" dirty="0">
                <a:solidFill>
                  <a:schemeClr val="tx1"/>
                </a:solidFill>
              </a:rPr>
              <a:t>Joint Taskforce</a:t>
            </a:r>
          </a:p>
          <a:p>
            <a:pPr algn="ctr"/>
            <a:r>
              <a:rPr lang="en-GB" sz="2800" dirty="0">
                <a:solidFill>
                  <a:schemeClr val="tx1"/>
                </a:solidFill>
              </a:rPr>
              <a:t> </a:t>
            </a:r>
            <a:r>
              <a:rPr lang="en-GB" sz="2000" dirty="0">
                <a:solidFill>
                  <a:schemeClr val="tx1"/>
                </a:solidFill>
              </a:rPr>
              <a:t>Parent Bodies / JORC </a:t>
            </a:r>
            <a:endParaRPr lang="en-AU" sz="2800" dirty="0">
              <a:solidFill>
                <a:schemeClr val="tx1"/>
              </a:solidFill>
            </a:endParaRPr>
          </a:p>
        </p:txBody>
      </p:sp>
      <p:sp>
        <p:nvSpPr>
          <p:cNvPr id="62" name="Rectangle: Rounded Corners 61">
            <a:extLst>
              <a:ext uri="{FF2B5EF4-FFF2-40B4-BE49-F238E27FC236}">
                <a16:creationId xmlns:a16="http://schemas.microsoft.com/office/drawing/2014/main" id="{6177AA2D-40FD-4F95-B760-BB1D7E645A1D}"/>
              </a:ext>
            </a:extLst>
          </p:cNvPr>
          <p:cNvSpPr/>
          <p:nvPr/>
        </p:nvSpPr>
        <p:spPr>
          <a:xfrm>
            <a:off x="10739890" y="4766407"/>
            <a:ext cx="2520000" cy="1187006"/>
          </a:xfrm>
          <a:prstGeom prst="roundRect">
            <a:avLst/>
          </a:prstGeom>
          <a:ln>
            <a:noFill/>
          </a:ln>
        </p:spPr>
        <p:style>
          <a:lnRef idx="3">
            <a:schemeClr val="lt1"/>
          </a:lnRef>
          <a:fillRef idx="1">
            <a:schemeClr val="accent2"/>
          </a:fillRef>
          <a:effectRef idx="1">
            <a:schemeClr val="accent2"/>
          </a:effectRef>
          <a:fontRef idx="minor">
            <a:schemeClr val="lt1"/>
          </a:fontRef>
        </p:style>
        <p:txBody>
          <a:bodyPr rtlCol="0" anchor="ctr"/>
          <a:lstStyle/>
          <a:p>
            <a:pPr algn="ctr"/>
            <a:r>
              <a:rPr lang="en-GB" sz="2800" dirty="0">
                <a:solidFill>
                  <a:schemeClr val="tx1"/>
                </a:solidFill>
              </a:rPr>
              <a:t>JORC</a:t>
            </a:r>
            <a:endParaRPr lang="en-AU" sz="2800" dirty="0">
              <a:solidFill>
                <a:schemeClr val="tx1"/>
              </a:solidFill>
            </a:endParaRPr>
          </a:p>
        </p:txBody>
      </p:sp>
      <p:sp>
        <p:nvSpPr>
          <p:cNvPr id="68" name="Arrow: Down 67">
            <a:extLst>
              <a:ext uri="{FF2B5EF4-FFF2-40B4-BE49-F238E27FC236}">
                <a16:creationId xmlns:a16="http://schemas.microsoft.com/office/drawing/2014/main" id="{04CA60BE-4762-43B5-9227-980C11C992B6}"/>
              </a:ext>
            </a:extLst>
          </p:cNvPr>
          <p:cNvSpPr/>
          <p:nvPr/>
        </p:nvSpPr>
        <p:spPr>
          <a:xfrm>
            <a:off x="5953320" y="2623671"/>
            <a:ext cx="724196" cy="32317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69" name="Arrow: Down 68">
            <a:extLst>
              <a:ext uri="{FF2B5EF4-FFF2-40B4-BE49-F238E27FC236}">
                <a16:creationId xmlns:a16="http://schemas.microsoft.com/office/drawing/2014/main" id="{3BD97AC6-FA5C-4D3D-9A1F-0DE3F4DA99E5}"/>
              </a:ext>
            </a:extLst>
          </p:cNvPr>
          <p:cNvSpPr/>
          <p:nvPr/>
        </p:nvSpPr>
        <p:spPr>
          <a:xfrm>
            <a:off x="8869287" y="2579161"/>
            <a:ext cx="724196" cy="32317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70" name="Arrow: Down 69">
            <a:extLst>
              <a:ext uri="{FF2B5EF4-FFF2-40B4-BE49-F238E27FC236}">
                <a16:creationId xmlns:a16="http://schemas.microsoft.com/office/drawing/2014/main" id="{3A83E20A-DD8D-416A-9F61-43D4D9157259}"/>
              </a:ext>
            </a:extLst>
          </p:cNvPr>
          <p:cNvSpPr/>
          <p:nvPr/>
        </p:nvSpPr>
        <p:spPr>
          <a:xfrm>
            <a:off x="11785254" y="2549989"/>
            <a:ext cx="724196" cy="35365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71" name="Arrow: Down 70">
            <a:extLst>
              <a:ext uri="{FF2B5EF4-FFF2-40B4-BE49-F238E27FC236}">
                <a16:creationId xmlns:a16="http://schemas.microsoft.com/office/drawing/2014/main" id="{0AF1786F-6314-4BA8-B271-FB9E9BE7841A}"/>
              </a:ext>
            </a:extLst>
          </p:cNvPr>
          <p:cNvSpPr/>
          <p:nvPr/>
        </p:nvSpPr>
        <p:spPr>
          <a:xfrm>
            <a:off x="5995627" y="3543236"/>
            <a:ext cx="724196" cy="32317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72" name="Arrow: Down 71">
            <a:extLst>
              <a:ext uri="{FF2B5EF4-FFF2-40B4-BE49-F238E27FC236}">
                <a16:creationId xmlns:a16="http://schemas.microsoft.com/office/drawing/2014/main" id="{73483E1D-3A4D-4189-98EA-F024D5B7AB68}"/>
              </a:ext>
            </a:extLst>
          </p:cNvPr>
          <p:cNvSpPr/>
          <p:nvPr/>
        </p:nvSpPr>
        <p:spPr>
          <a:xfrm>
            <a:off x="11827561" y="3540726"/>
            <a:ext cx="724196" cy="32317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p>
        </p:txBody>
      </p:sp>
      <p:sp>
        <p:nvSpPr>
          <p:cNvPr id="78" name="TextBox 77">
            <a:extLst>
              <a:ext uri="{FF2B5EF4-FFF2-40B4-BE49-F238E27FC236}">
                <a16:creationId xmlns:a16="http://schemas.microsoft.com/office/drawing/2014/main" id="{BB88CBCE-0D07-4B30-8308-3182E9BA4568}"/>
              </a:ext>
            </a:extLst>
          </p:cNvPr>
          <p:cNvSpPr txBox="1"/>
          <p:nvPr/>
        </p:nvSpPr>
        <p:spPr>
          <a:xfrm>
            <a:off x="3222554" y="544481"/>
            <a:ext cx="11293476" cy="784958"/>
          </a:xfrm>
          <a:prstGeom prst="rect">
            <a:avLst/>
          </a:prstGeom>
          <a:noFill/>
        </p:spPr>
        <p:txBody>
          <a:bodyPr wrap="none" rtlCol="0">
            <a:spAutoFit/>
          </a:bodyPr>
          <a:lstStyle/>
          <a:p>
            <a:pPr algn="ctr"/>
            <a:r>
              <a:rPr lang="en-US" sz="4501" b="1" dirty="0">
                <a:solidFill>
                  <a:schemeClr val="accent1">
                    <a:lumMod val="50000"/>
                  </a:schemeClr>
                </a:solidFill>
                <a:latin typeface="Poppins" pitchFamily="2" charset="77"/>
                <a:cs typeface="Poppins" pitchFamily="2" charset="77"/>
              </a:rPr>
              <a:t>THE REVIEW PROCESS - ENGAGEMENT</a:t>
            </a:r>
          </a:p>
        </p:txBody>
      </p:sp>
      <p:sp>
        <p:nvSpPr>
          <p:cNvPr id="79" name="Rectangle: Rounded Corners 78">
            <a:extLst>
              <a:ext uri="{FF2B5EF4-FFF2-40B4-BE49-F238E27FC236}">
                <a16:creationId xmlns:a16="http://schemas.microsoft.com/office/drawing/2014/main" id="{039E6781-25B0-4842-8BBB-4EFDB3B472D1}"/>
              </a:ext>
            </a:extLst>
          </p:cNvPr>
          <p:cNvSpPr/>
          <p:nvPr/>
        </p:nvSpPr>
        <p:spPr>
          <a:xfrm>
            <a:off x="2368400" y="8675733"/>
            <a:ext cx="10940503" cy="507225"/>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3200" b="1" dirty="0">
                <a:solidFill>
                  <a:schemeClr val="tx1"/>
                </a:solidFill>
              </a:rPr>
              <a:t>ASIC and ASX review and feedback</a:t>
            </a:r>
            <a:endParaRPr lang="en-AU" sz="3200" b="1" dirty="0">
              <a:solidFill>
                <a:schemeClr val="tx1"/>
              </a:solidFill>
            </a:endParaRPr>
          </a:p>
        </p:txBody>
      </p:sp>
      <p:sp>
        <p:nvSpPr>
          <p:cNvPr id="80" name="Rectangle: Rounded Corners 79">
            <a:extLst>
              <a:ext uri="{FF2B5EF4-FFF2-40B4-BE49-F238E27FC236}">
                <a16:creationId xmlns:a16="http://schemas.microsoft.com/office/drawing/2014/main" id="{BF31B123-EC3E-4E2D-83C4-33DB7CE57917}"/>
              </a:ext>
            </a:extLst>
          </p:cNvPr>
          <p:cNvSpPr/>
          <p:nvPr/>
        </p:nvSpPr>
        <p:spPr>
          <a:xfrm>
            <a:off x="2342220" y="9325185"/>
            <a:ext cx="10940503" cy="484470"/>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3200" b="1" dirty="0">
                <a:solidFill>
                  <a:schemeClr val="tx1"/>
                </a:solidFill>
              </a:rPr>
              <a:t>CRIRSCO consultation and feedback</a:t>
            </a:r>
            <a:endParaRPr lang="en-AU" sz="3200" b="1" dirty="0">
              <a:solidFill>
                <a:schemeClr val="tx1"/>
              </a:solidFill>
            </a:endParaRPr>
          </a:p>
        </p:txBody>
      </p:sp>
      <p:sp>
        <p:nvSpPr>
          <p:cNvPr id="81" name="Rectangle 80">
            <a:extLst>
              <a:ext uri="{FF2B5EF4-FFF2-40B4-BE49-F238E27FC236}">
                <a16:creationId xmlns:a16="http://schemas.microsoft.com/office/drawing/2014/main" id="{CBA7A062-0099-4EA5-A1A5-D2EFCF30DC28}"/>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Rounded Corners 27">
            <a:extLst>
              <a:ext uri="{FF2B5EF4-FFF2-40B4-BE49-F238E27FC236}">
                <a16:creationId xmlns:a16="http://schemas.microsoft.com/office/drawing/2014/main" id="{DA0DAAA2-2936-4985-95A9-BA01CEB72D08}"/>
              </a:ext>
            </a:extLst>
          </p:cNvPr>
          <p:cNvSpPr/>
          <p:nvPr/>
        </p:nvSpPr>
        <p:spPr>
          <a:xfrm>
            <a:off x="13578602" y="9216152"/>
            <a:ext cx="2520000" cy="1187006"/>
          </a:xfrm>
          <a:prstGeom prst="roundRect">
            <a:avLst/>
          </a:prstGeom>
          <a:ln>
            <a:noFill/>
          </a:ln>
        </p:spPr>
        <p:style>
          <a:lnRef idx="3">
            <a:schemeClr val="lt1"/>
          </a:lnRef>
          <a:fillRef idx="1">
            <a:schemeClr val="accent2"/>
          </a:fillRef>
          <a:effectRef idx="1">
            <a:schemeClr val="accent2"/>
          </a:effectRef>
          <a:fontRef idx="minor">
            <a:schemeClr val="lt1"/>
          </a:fontRef>
        </p:style>
        <p:txBody>
          <a:bodyPr lIns="91440" tIns="45720" rIns="91440" bIns="45720" rtlCol="0" anchor="ctr"/>
          <a:lstStyle/>
          <a:p>
            <a:pPr algn="ctr"/>
            <a:r>
              <a:rPr lang="en-GB" sz="2400" b="1" dirty="0">
                <a:solidFill>
                  <a:schemeClr val="tx1"/>
                </a:solidFill>
              </a:rPr>
              <a:t>Pending Parent Body approval</a:t>
            </a:r>
            <a:endParaRPr lang="en-AU" sz="2400" b="1" dirty="0">
              <a:solidFill>
                <a:schemeClr val="tx1"/>
              </a:solidFill>
            </a:endParaRPr>
          </a:p>
        </p:txBody>
      </p:sp>
      <p:sp>
        <p:nvSpPr>
          <p:cNvPr id="29" name="Arrow: Down 28">
            <a:extLst>
              <a:ext uri="{FF2B5EF4-FFF2-40B4-BE49-F238E27FC236}">
                <a16:creationId xmlns:a16="http://schemas.microsoft.com/office/drawing/2014/main" id="{7BAF8558-BACB-4A91-9CA6-A87FC3E98A33}"/>
              </a:ext>
            </a:extLst>
          </p:cNvPr>
          <p:cNvSpPr/>
          <p:nvPr/>
        </p:nvSpPr>
        <p:spPr>
          <a:xfrm>
            <a:off x="14421327" y="6450353"/>
            <a:ext cx="724196" cy="270997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0" name="TextBox 29">
            <a:extLst>
              <a:ext uri="{FF2B5EF4-FFF2-40B4-BE49-F238E27FC236}">
                <a16:creationId xmlns:a16="http://schemas.microsoft.com/office/drawing/2014/main" id="{FF86E9C8-2E53-4684-B4C0-1814B495457C}"/>
              </a:ext>
            </a:extLst>
          </p:cNvPr>
          <p:cNvSpPr txBox="1"/>
          <p:nvPr/>
        </p:nvSpPr>
        <p:spPr>
          <a:xfrm>
            <a:off x="4711367" y="4934629"/>
            <a:ext cx="9258300" cy="369332"/>
          </a:xfrm>
          <a:prstGeom prst="rect">
            <a:avLst/>
          </a:prstGeom>
          <a:noFill/>
        </p:spPr>
        <p:txBody>
          <a:bodyPr wrap="square">
            <a:spAutoFit/>
          </a:bodyPr>
          <a:lstStyle/>
          <a:p>
            <a:r>
              <a:rPr lang="en-AU" b="0" i="0" dirty="0">
                <a:solidFill>
                  <a:srgbClr val="000000"/>
                </a:solidFill>
                <a:effectLst/>
                <a:latin typeface="Times New Roman" panose="02020603050405020304" pitchFamily="18" charset="0"/>
              </a:rPr>
              <a:t> </a:t>
            </a:r>
            <a:endParaRPr lang="en-AU" dirty="0"/>
          </a:p>
        </p:txBody>
      </p:sp>
      <p:sp>
        <p:nvSpPr>
          <p:cNvPr id="33" name="Rectangle: Rounded Corners 32">
            <a:extLst>
              <a:ext uri="{FF2B5EF4-FFF2-40B4-BE49-F238E27FC236}">
                <a16:creationId xmlns:a16="http://schemas.microsoft.com/office/drawing/2014/main" id="{0246ECF1-8ADC-4CC6-80EF-974CD72D9428}"/>
              </a:ext>
            </a:extLst>
          </p:cNvPr>
          <p:cNvSpPr/>
          <p:nvPr/>
        </p:nvSpPr>
        <p:spPr>
          <a:xfrm>
            <a:off x="7824910" y="9948567"/>
            <a:ext cx="5553159" cy="1690623"/>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800" b="1" dirty="0">
                <a:solidFill>
                  <a:schemeClr val="tx1"/>
                </a:solidFill>
              </a:rPr>
              <a:t>Draft Options (Competent Person)</a:t>
            </a:r>
          </a:p>
          <a:p>
            <a:pPr marL="342900" indent="-342900">
              <a:buFont typeface="Arial" panose="020B0604020202020204" pitchFamily="34" charset="0"/>
              <a:buChar char="•"/>
            </a:pPr>
            <a:r>
              <a:rPr lang="en-GB" sz="2000" dirty="0">
                <a:solidFill>
                  <a:schemeClr val="tx1"/>
                </a:solidFill>
              </a:rPr>
              <a:t>including proposed changes to relevant sections of the Code</a:t>
            </a:r>
            <a:endParaRPr lang="en-AU" sz="2000" dirty="0">
              <a:solidFill>
                <a:schemeClr val="tx1"/>
              </a:solidFill>
            </a:endParaRPr>
          </a:p>
          <a:p>
            <a:pPr algn="ctr"/>
            <a:endParaRPr lang="en-AU" sz="2000" dirty="0">
              <a:solidFill>
                <a:schemeClr val="tx1"/>
              </a:solidFill>
            </a:endParaRPr>
          </a:p>
        </p:txBody>
      </p:sp>
      <p:sp>
        <p:nvSpPr>
          <p:cNvPr id="34" name="Rectangle: Rounded Corners 33">
            <a:extLst>
              <a:ext uri="{FF2B5EF4-FFF2-40B4-BE49-F238E27FC236}">
                <a16:creationId xmlns:a16="http://schemas.microsoft.com/office/drawing/2014/main" id="{03E26023-8414-41B7-B768-D2299D81A105}"/>
              </a:ext>
            </a:extLst>
          </p:cNvPr>
          <p:cNvSpPr/>
          <p:nvPr/>
        </p:nvSpPr>
        <p:spPr>
          <a:xfrm>
            <a:off x="2351932" y="12196358"/>
            <a:ext cx="11726224" cy="93563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solidFill>
              </a:rPr>
              <a:t>Draft Update JORC Code</a:t>
            </a:r>
          </a:p>
          <a:p>
            <a:pPr algn="ctr"/>
            <a:r>
              <a:rPr lang="en-GB" sz="2800" dirty="0">
                <a:solidFill>
                  <a:schemeClr val="bg1"/>
                </a:solidFill>
              </a:rPr>
              <a:t>including all proposed changes, additions and options</a:t>
            </a:r>
            <a:endParaRPr lang="en-AU" sz="2800" dirty="0">
              <a:solidFill>
                <a:schemeClr val="bg1"/>
              </a:solidFill>
            </a:endParaRPr>
          </a:p>
        </p:txBody>
      </p:sp>
      <p:sp>
        <p:nvSpPr>
          <p:cNvPr id="35" name="Rectangle: Rounded Corners 34">
            <a:extLst>
              <a:ext uri="{FF2B5EF4-FFF2-40B4-BE49-F238E27FC236}">
                <a16:creationId xmlns:a16="http://schemas.microsoft.com/office/drawing/2014/main" id="{9606B2AC-503A-44A3-8E41-01E5BA2BD1A7}"/>
              </a:ext>
            </a:extLst>
          </p:cNvPr>
          <p:cNvSpPr/>
          <p:nvPr/>
        </p:nvSpPr>
        <p:spPr>
          <a:xfrm>
            <a:off x="2351932" y="9933259"/>
            <a:ext cx="5325225" cy="1730921"/>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800" b="1" dirty="0">
                <a:solidFill>
                  <a:schemeClr val="tx1"/>
                </a:solidFill>
              </a:rPr>
              <a:t>Draft Options (JORC Code)</a:t>
            </a:r>
          </a:p>
          <a:p>
            <a:pPr marL="342900" indent="-342900">
              <a:buFont typeface="Arial" panose="020B0604020202020204" pitchFamily="34" charset="0"/>
              <a:buChar char="•"/>
            </a:pPr>
            <a:r>
              <a:rPr lang="en-GB" sz="2000" dirty="0">
                <a:solidFill>
                  <a:schemeClr val="tx1"/>
                </a:solidFill>
              </a:rPr>
              <a:t>including proposed changes to current wording and drafting of new sections of the Code</a:t>
            </a:r>
            <a:endParaRPr lang="en-AU" sz="2000" dirty="0">
              <a:solidFill>
                <a:schemeClr val="tx1"/>
              </a:solidFill>
            </a:endParaRPr>
          </a:p>
        </p:txBody>
      </p:sp>
      <p:sp>
        <p:nvSpPr>
          <p:cNvPr id="36" name="Arrow: Down 35">
            <a:extLst>
              <a:ext uri="{FF2B5EF4-FFF2-40B4-BE49-F238E27FC236}">
                <a16:creationId xmlns:a16="http://schemas.microsoft.com/office/drawing/2014/main" id="{39FC9E10-CF13-488B-B069-ED12F1FE0192}"/>
              </a:ext>
            </a:extLst>
          </p:cNvPr>
          <p:cNvSpPr/>
          <p:nvPr/>
        </p:nvSpPr>
        <p:spPr>
          <a:xfrm>
            <a:off x="10030852" y="11691902"/>
            <a:ext cx="864474" cy="383366"/>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000" dirty="0"/>
          </a:p>
        </p:txBody>
      </p:sp>
      <p:sp>
        <p:nvSpPr>
          <p:cNvPr id="37" name="Arrow: Down 36">
            <a:extLst>
              <a:ext uri="{FF2B5EF4-FFF2-40B4-BE49-F238E27FC236}">
                <a16:creationId xmlns:a16="http://schemas.microsoft.com/office/drawing/2014/main" id="{1B7DC523-B5DD-4CB1-9896-9DAEF1221DA0}"/>
              </a:ext>
            </a:extLst>
          </p:cNvPr>
          <p:cNvSpPr/>
          <p:nvPr/>
        </p:nvSpPr>
        <p:spPr>
          <a:xfrm>
            <a:off x="4404026" y="11724647"/>
            <a:ext cx="968748" cy="374061"/>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000" dirty="0"/>
          </a:p>
        </p:txBody>
      </p:sp>
      <p:sp>
        <p:nvSpPr>
          <p:cNvPr id="4" name="Arrow: Right 3">
            <a:extLst>
              <a:ext uri="{FF2B5EF4-FFF2-40B4-BE49-F238E27FC236}">
                <a16:creationId xmlns:a16="http://schemas.microsoft.com/office/drawing/2014/main" id="{02BC5313-DD3B-4A0F-91CF-FDE9B2506A0B}"/>
              </a:ext>
            </a:extLst>
          </p:cNvPr>
          <p:cNvSpPr/>
          <p:nvPr/>
        </p:nvSpPr>
        <p:spPr>
          <a:xfrm>
            <a:off x="193242" y="7672865"/>
            <a:ext cx="1804419" cy="25129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8" name="Rectangle: Rounded Corners 37">
            <a:extLst>
              <a:ext uri="{FF2B5EF4-FFF2-40B4-BE49-F238E27FC236}">
                <a16:creationId xmlns:a16="http://schemas.microsoft.com/office/drawing/2014/main" id="{802D59D3-971F-42F9-AAF6-D7D339C8E6BD}"/>
              </a:ext>
            </a:extLst>
          </p:cNvPr>
          <p:cNvSpPr/>
          <p:nvPr/>
        </p:nvSpPr>
        <p:spPr>
          <a:xfrm>
            <a:off x="2368400" y="6632433"/>
            <a:ext cx="8094689" cy="1730921"/>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800" b="1" dirty="0">
                <a:solidFill>
                  <a:schemeClr val="tx1"/>
                </a:solidFill>
              </a:rPr>
              <a:t>Draft Options (JORC Code)</a:t>
            </a:r>
          </a:p>
          <a:p>
            <a:pPr marL="342900" indent="-342900">
              <a:buFont typeface="Arial" panose="020B0604020202020204" pitchFamily="34" charset="0"/>
              <a:buChar char="•"/>
            </a:pPr>
            <a:r>
              <a:rPr lang="en-GB" sz="2000" dirty="0">
                <a:solidFill>
                  <a:schemeClr val="tx1"/>
                </a:solidFill>
              </a:rPr>
              <a:t>including proposed changes to current wording and drafting of new sections of the Code</a:t>
            </a:r>
            <a:endParaRPr lang="en-AU" sz="2000" dirty="0">
              <a:solidFill>
                <a:schemeClr val="tx1"/>
              </a:solidFill>
            </a:endParaRPr>
          </a:p>
        </p:txBody>
      </p:sp>
      <p:pic>
        <p:nvPicPr>
          <p:cNvPr id="2" name="Picture 1">
            <a:extLst>
              <a:ext uri="{FF2B5EF4-FFF2-40B4-BE49-F238E27FC236}">
                <a16:creationId xmlns:a16="http://schemas.microsoft.com/office/drawing/2014/main" id="{D7E4ACEE-B37A-0EF1-7377-7DB4EF98B6B1}"/>
              </a:ext>
            </a:extLst>
          </p:cNvPr>
          <p:cNvPicPr>
            <a:picLocks noChangeAspect="1"/>
          </p:cNvPicPr>
          <p:nvPr/>
        </p:nvPicPr>
        <p:blipFill>
          <a:blip r:embed="rId2"/>
          <a:stretch>
            <a:fillRect/>
          </a:stretch>
        </p:blipFill>
        <p:spPr>
          <a:xfrm rot="10800000">
            <a:off x="16257947" y="8963297"/>
            <a:ext cx="1822862" cy="1692716"/>
          </a:xfrm>
          <a:prstGeom prst="rect">
            <a:avLst/>
          </a:prstGeom>
        </p:spPr>
      </p:pic>
    </p:spTree>
    <p:extLst>
      <p:ext uri="{BB962C8B-B14F-4D97-AF65-F5344CB8AC3E}">
        <p14:creationId xmlns:p14="http://schemas.microsoft.com/office/powerpoint/2010/main" val="1456518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467852" y="867350"/>
            <a:ext cx="15304168"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STAKEHOLDER SURVEY</a:t>
            </a:r>
          </a:p>
        </p:txBody>
      </p:sp>
      <p:sp>
        <p:nvSpPr>
          <p:cNvPr id="21" name="TextBox 20">
            <a:extLst>
              <a:ext uri="{FF2B5EF4-FFF2-40B4-BE49-F238E27FC236}">
                <a16:creationId xmlns:a16="http://schemas.microsoft.com/office/drawing/2014/main" id="{C7681679-8374-413E-A98F-F8CF4E8E01E4}"/>
              </a:ext>
            </a:extLst>
          </p:cNvPr>
          <p:cNvSpPr txBox="1"/>
          <p:nvPr/>
        </p:nvSpPr>
        <p:spPr>
          <a:xfrm>
            <a:off x="1467852" y="2011003"/>
            <a:ext cx="15568864" cy="2362763"/>
          </a:xfrm>
          <a:prstGeom prst="rect">
            <a:avLst/>
          </a:prstGeom>
          <a:noFill/>
        </p:spPr>
        <p:txBody>
          <a:bodyPr wrap="square">
            <a:spAutoFit/>
          </a:bodyPr>
          <a:lstStyle/>
          <a:p>
            <a:pPr>
              <a:lnSpc>
                <a:spcPct val="107000"/>
              </a:lnSpc>
              <a:spcAft>
                <a:spcPts val="800"/>
              </a:spcAft>
            </a:pPr>
            <a:r>
              <a:rPr lang="en-AU" sz="2800">
                <a:effectLst/>
                <a:latin typeface="Calibri" panose="020F0502020204030204" pitchFamily="34" charset="0"/>
                <a:ea typeface="Calibri" panose="020F0502020204030204" pitchFamily="34" charset="0"/>
                <a:cs typeface="Arial" panose="020B0604020202020204" pitchFamily="34" charset="0"/>
              </a:rPr>
              <a:t>The online survey was open to all stakeholders during December 2020 to April 2021.</a:t>
            </a:r>
          </a:p>
          <a:p>
            <a:pPr>
              <a:lnSpc>
                <a:spcPct val="107000"/>
              </a:lnSpc>
              <a:spcAft>
                <a:spcPts val="800"/>
              </a:spcAft>
            </a:pPr>
            <a:r>
              <a:rPr lang="en-AU" sz="2800">
                <a:effectLst/>
                <a:latin typeface="Calibri" panose="020F0502020204030204" pitchFamily="34" charset="0"/>
                <a:ea typeface="Calibri" panose="020F0502020204030204" pitchFamily="34" charset="0"/>
                <a:cs typeface="Arial" panose="020B0604020202020204" pitchFamily="34" charset="0"/>
              </a:rPr>
              <a:t>A total of &gt;500 survey submissions were received with submissions from individuals, industry bodies, companies, and organisations.</a:t>
            </a:r>
          </a:p>
          <a:p>
            <a:pPr>
              <a:lnSpc>
                <a:spcPct val="107000"/>
              </a:lnSpc>
              <a:spcAft>
                <a:spcPts val="800"/>
              </a:spcAft>
            </a:pPr>
            <a:r>
              <a:rPr lang="en-AU" sz="180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r>
              <a:rPr lang="en-AU" sz="1800">
                <a:effectLst/>
                <a:latin typeface="Calibri" panose="020F0502020204030204" pitchFamily="34" charset="0"/>
                <a:ea typeface="Calibri" panose="020F0502020204030204" pitchFamily="34" charset="0"/>
                <a:cs typeface="Arial" panose="020B0604020202020204" pitchFamily="34" charset="0"/>
              </a:rPr>
              <a:t> </a:t>
            </a:r>
          </a:p>
        </p:txBody>
      </p:sp>
      <p:sp>
        <p:nvSpPr>
          <p:cNvPr id="23" name="TextBox 22">
            <a:extLst>
              <a:ext uri="{FF2B5EF4-FFF2-40B4-BE49-F238E27FC236}">
                <a16:creationId xmlns:a16="http://schemas.microsoft.com/office/drawing/2014/main" id="{31817C56-B079-4E25-BC3D-BA92172D619D}"/>
              </a:ext>
            </a:extLst>
          </p:cNvPr>
          <p:cNvSpPr txBox="1"/>
          <p:nvPr/>
        </p:nvSpPr>
        <p:spPr>
          <a:xfrm>
            <a:off x="1491915" y="11560587"/>
            <a:ext cx="15304169" cy="1454950"/>
          </a:xfrm>
          <a:prstGeom prst="rect">
            <a:avLst/>
          </a:prstGeom>
          <a:noFill/>
        </p:spPr>
        <p:txBody>
          <a:bodyPr wrap="square">
            <a:spAutoFit/>
          </a:bodyPr>
          <a:lstStyle/>
          <a:p>
            <a:pPr>
              <a:lnSpc>
                <a:spcPct val="107000"/>
              </a:lnSpc>
              <a:spcAft>
                <a:spcPts val="800"/>
              </a:spcAft>
            </a:pPr>
            <a:r>
              <a:rPr lang="en-AU" sz="2800" b="1">
                <a:effectLst/>
                <a:latin typeface="Calibri" panose="020F0502020204030204" pitchFamily="34" charset="0"/>
                <a:ea typeface="Calibri" panose="020F0502020204030204" pitchFamily="34" charset="0"/>
                <a:cs typeface="Arial" panose="020B0604020202020204" pitchFamily="34" charset="0"/>
              </a:rPr>
              <a:t>Survey analytics conducted included response grouping and ranking by priority areas based on a combination of factors including number of respondents, detail of responses, similarity or opposition of opinion and potential future implications and considerations. </a:t>
            </a:r>
          </a:p>
        </p:txBody>
      </p:sp>
      <p:graphicFrame>
        <p:nvGraphicFramePr>
          <p:cNvPr id="26" name="Chart 25">
            <a:extLst>
              <a:ext uri="{FF2B5EF4-FFF2-40B4-BE49-F238E27FC236}">
                <a16:creationId xmlns:a16="http://schemas.microsoft.com/office/drawing/2014/main" id="{029223D5-DE59-42D8-B654-2881B198EF0E}"/>
              </a:ext>
            </a:extLst>
          </p:cNvPr>
          <p:cNvGraphicFramePr>
            <a:graphicFrameLocks/>
          </p:cNvGraphicFramePr>
          <p:nvPr>
            <p:extLst>
              <p:ext uri="{D42A27DB-BD31-4B8C-83A1-F6EECF244321}">
                <p14:modId xmlns:p14="http://schemas.microsoft.com/office/powerpoint/2010/main" val="3455722317"/>
              </p:ext>
            </p:extLst>
          </p:nvPr>
        </p:nvGraphicFramePr>
        <p:xfrm>
          <a:off x="1167062" y="4373766"/>
          <a:ext cx="16170444" cy="6808845"/>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FF4FFB64-D93F-4937-9824-9FAA81443D12}"/>
              </a:ext>
            </a:extLst>
          </p:cNvPr>
          <p:cNvSpPr txBox="1"/>
          <p:nvPr/>
        </p:nvSpPr>
        <p:spPr>
          <a:xfrm>
            <a:off x="1467851" y="4809917"/>
            <a:ext cx="4055982" cy="523220"/>
          </a:xfrm>
          <a:prstGeom prst="rect">
            <a:avLst/>
          </a:prstGeom>
          <a:noFill/>
        </p:spPr>
        <p:txBody>
          <a:bodyPr wrap="square">
            <a:spAutoFit/>
          </a:bodyPr>
          <a:lstStyle/>
          <a:p>
            <a:r>
              <a:rPr lang="en-AU" sz="2800" b="1">
                <a:effectLst/>
                <a:latin typeface="Calibri" panose="020F0502020204030204" pitchFamily="34" charset="0"/>
                <a:ea typeface="Calibri" panose="020F0502020204030204" pitchFamily="34" charset="0"/>
                <a:cs typeface="Arial" panose="020B0604020202020204" pitchFamily="34" charset="0"/>
              </a:rPr>
              <a:t>Primary Background</a:t>
            </a:r>
            <a:endParaRPr lang="en-AU" sz="2800"/>
          </a:p>
        </p:txBody>
      </p:sp>
      <p:sp>
        <p:nvSpPr>
          <p:cNvPr id="27" name="Rectangle 26">
            <a:extLst>
              <a:ext uri="{FF2B5EF4-FFF2-40B4-BE49-F238E27FC236}">
                <a16:creationId xmlns:a16="http://schemas.microsoft.com/office/drawing/2014/main" id="{7992493B-FCF5-4DA7-9190-EFC48F6AB549}"/>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55900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1695687" y="867350"/>
            <a:ext cx="14306313"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RESPONDENT EXPERIENCE</a:t>
            </a:r>
          </a:p>
        </p:txBody>
      </p:sp>
      <p:sp>
        <p:nvSpPr>
          <p:cNvPr id="3" name="TextBox 2">
            <a:extLst>
              <a:ext uri="{FF2B5EF4-FFF2-40B4-BE49-F238E27FC236}">
                <a16:creationId xmlns:a16="http://schemas.microsoft.com/office/drawing/2014/main" id="{C0F6FD9B-7CE1-974A-B64A-C60B7B9F0B9E}"/>
              </a:ext>
            </a:extLst>
          </p:cNvPr>
          <p:cNvSpPr txBox="1"/>
          <p:nvPr/>
        </p:nvSpPr>
        <p:spPr>
          <a:xfrm>
            <a:off x="1695688" y="2109968"/>
            <a:ext cx="14739450" cy="1454950"/>
          </a:xfrm>
          <a:prstGeom prst="rect">
            <a:avLst/>
          </a:prstGeom>
          <a:noFill/>
        </p:spPr>
        <p:txBody>
          <a:bodyPr wrap="square" rtlCol="0">
            <a:spAutoFit/>
          </a:bodyPr>
          <a:lstStyle/>
          <a:p>
            <a:pPr>
              <a:lnSpc>
                <a:spcPct val="107000"/>
              </a:lnSpc>
              <a:spcAft>
                <a:spcPts val="800"/>
              </a:spcAft>
            </a:pPr>
            <a:r>
              <a:rPr lang="en-US" sz="2800">
                <a:effectLst/>
                <a:latin typeface="Calibri" panose="020F0502020204030204" pitchFamily="34" charset="0"/>
                <a:ea typeface="Calibri" panose="020F0502020204030204" pitchFamily="34" charset="0"/>
                <a:cs typeface="Arial" panose="020B0604020202020204" pitchFamily="34" charset="0"/>
              </a:rPr>
              <a:t>The survey highlighted the extensive experience held by most respondents, with over 370 respondents (73%) having more than 20 years’ minerals industry experience, and comparably this group responded as having the most exposure to the Code.  </a:t>
            </a:r>
            <a:endParaRPr lang="en-AU" sz="280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hart 306">
            <a:extLst>
              <a:ext uri="{FF2B5EF4-FFF2-40B4-BE49-F238E27FC236}">
                <a16:creationId xmlns:a16="http://schemas.microsoft.com/office/drawing/2014/main" id="{B49B3ADA-2586-A841-8638-D9CDA53C6CE0}"/>
              </a:ext>
            </a:extLst>
          </p:cNvPr>
          <p:cNvGraphicFramePr/>
          <p:nvPr>
            <p:extLst>
              <p:ext uri="{D42A27DB-BD31-4B8C-83A1-F6EECF244321}">
                <p14:modId xmlns:p14="http://schemas.microsoft.com/office/powerpoint/2010/main" val="288691595"/>
              </p:ext>
            </p:extLst>
          </p:nvPr>
        </p:nvGraphicFramePr>
        <p:xfrm>
          <a:off x="1864897" y="5087565"/>
          <a:ext cx="14137103" cy="32266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306">
            <a:extLst>
              <a:ext uri="{FF2B5EF4-FFF2-40B4-BE49-F238E27FC236}">
                <a16:creationId xmlns:a16="http://schemas.microsoft.com/office/drawing/2014/main" id="{E222F871-E32A-4174-A46A-6FB2B3C2D542}"/>
              </a:ext>
            </a:extLst>
          </p:cNvPr>
          <p:cNvGraphicFramePr/>
          <p:nvPr>
            <p:extLst>
              <p:ext uri="{D42A27DB-BD31-4B8C-83A1-F6EECF244321}">
                <p14:modId xmlns:p14="http://schemas.microsoft.com/office/powerpoint/2010/main" val="3028530136"/>
              </p:ext>
            </p:extLst>
          </p:nvPr>
        </p:nvGraphicFramePr>
        <p:xfrm>
          <a:off x="1864897" y="9622043"/>
          <a:ext cx="14137103" cy="3226607"/>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9C98786E-4346-46A6-B551-20FD69050F14}"/>
              </a:ext>
            </a:extLst>
          </p:cNvPr>
          <p:cNvSpPr txBox="1"/>
          <p:nvPr/>
        </p:nvSpPr>
        <p:spPr>
          <a:xfrm>
            <a:off x="1695688" y="4476514"/>
            <a:ext cx="3902800" cy="461665"/>
          </a:xfrm>
          <a:prstGeom prst="rect">
            <a:avLst/>
          </a:prstGeom>
          <a:noFill/>
        </p:spPr>
        <p:txBody>
          <a:bodyPr wrap="none" rtlCol="0">
            <a:spAutoFit/>
          </a:bodyPr>
          <a:lstStyle/>
          <a:p>
            <a:pPr algn="ctr"/>
            <a:r>
              <a:rPr lang="en-AU" sz="2400" b="1">
                <a:latin typeface="Calibri" panose="020F0502020204030204" pitchFamily="34" charset="0"/>
              </a:rPr>
              <a:t>Minerals Industry Experience</a:t>
            </a:r>
            <a:endParaRPr lang="en-US" sz="2400" b="1" spc="225">
              <a:latin typeface="Poppins Light" pitchFamily="2" charset="77"/>
              <a:cs typeface="Poppins Light" pitchFamily="2" charset="77"/>
            </a:endParaRPr>
          </a:p>
        </p:txBody>
      </p:sp>
      <p:sp>
        <p:nvSpPr>
          <p:cNvPr id="17" name="TextBox 16">
            <a:extLst>
              <a:ext uri="{FF2B5EF4-FFF2-40B4-BE49-F238E27FC236}">
                <a16:creationId xmlns:a16="http://schemas.microsoft.com/office/drawing/2014/main" id="{170ACE3E-63FE-47D6-B841-FA73EB54B571}"/>
              </a:ext>
            </a:extLst>
          </p:cNvPr>
          <p:cNvSpPr txBox="1"/>
          <p:nvPr/>
        </p:nvSpPr>
        <p:spPr>
          <a:xfrm>
            <a:off x="1864897" y="8861206"/>
            <a:ext cx="2909707" cy="461665"/>
          </a:xfrm>
          <a:prstGeom prst="rect">
            <a:avLst/>
          </a:prstGeom>
          <a:noFill/>
        </p:spPr>
        <p:txBody>
          <a:bodyPr wrap="none" rtlCol="0">
            <a:spAutoFit/>
          </a:bodyPr>
          <a:lstStyle/>
          <a:p>
            <a:pPr algn="ctr"/>
            <a:r>
              <a:rPr lang="en-AU" sz="2400" b="1">
                <a:latin typeface="Calibri" panose="020F0502020204030204" pitchFamily="34" charset="0"/>
              </a:rPr>
              <a:t>Exposure to the Code</a:t>
            </a:r>
            <a:endParaRPr lang="en-US" sz="2400" b="1" spc="225">
              <a:latin typeface="Poppins Light" pitchFamily="2" charset="77"/>
              <a:cs typeface="Poppins Light" pitchFamily="2" charset="77"/>
            </a:endParaRPr>
          </a:p>
        </p:txBody>
      </p:sp>
      <p:sp>
        <p:nvSpPr>
          <p:cNvPr id="19" name="Rectangle 18">
            <a:extLst>
              <a:ext uri="{FF2B5EF4-FFF2-40B4-BE49-F238E27FC236}">
                <a16:creationId xmlns:a16="http://schemas.microsoft.com/office/drawing/2014/main" id="{767C34B6-DDCE-40D1-A22F-04774FF39E04}"/>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765990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47F87E-D575-2A4E-84D1-71616E7D7488}"/>
              </a:ext>
            </a:extLst>
          </p:cNvPr>
          <p:cNvSpPr txBox="1"/>
          <p:nvPr/>
        </p:nvSpPr>
        <p:spPr>
          <a:xfrm>
            <a:off x="1464381" y="943534"/>
            <a:ext cx="14495898" cy="784830"/>
          </a:xfrm>
          <a:prstGeom prst="rect">
            <a:avLst/>
          </a:prstGeom>
          <a:noFill/>
        </p:spPr>
        <p:txBody>
          <a:bodyPr wrap="square" rtlCol="0">
            <a:spAutoFit/>
          </a:bodyPr>
          <a:lstStyle/>
          <a:p>
            <a:pPr algn="ctr"/>
            <a:r>
              <a:rPr lang="en-US" sz="4500" b="1">
                <a:solidFill>
                  <a:schemeClr val="accent1">
                    <a:lumMod val="50000"/>
                  </a:schemeClr>
                </a:solidFill>
                <a:latin typeface="Poppins" pitchFamily="2" charset="77"/>
                <a:cs typeface="Poppins" pitchFamily="2" charset="77"/>
              </a:rPr>
              <a:t>UNDERSTANDING OF THE CODE</a:t>
            </a:r>
          </a:p>
        </p:txBody>
      </p:sp>
      <p:graphicFrame>
        <p:nvGraphicFramePr>
          <p:cNvPr id="4" name="Chart 306">
            <a:extLst>
              <a:ext uri="{FF2B5EF4-FFF2-40B4-BE49-F238E27FC236}">
                <a16:creationId xmlns:a16="http://schemas.microsoft.com/office/drawing/2014/main" id="{B4B609FB-46EF-7E4D-BFBA-84AD55C0ABF0}"/>
              </a:ext>
            </a:extLst>
          </p:cNvPr>
          <p:cNvGraphicFramePr/>
          <p:nvPr>
            <p:extLst>
              <p:ext uri="{D42A27DB-BD31-4B8C-83A1-F6EECF244321}">
                <p14:modId xmlns:p14="http://schemas.microsoft.com/office/powerpoint/2010/main" val="1714647725"/>
              </p:ext>
            </p:extLst>
          </p:nvPr>
        </p:nvGraphicFramePr>
        <p:xfrm>
          <a:off x="1464381" y="7811026"/>
          <a:ext cx="14495899" cy="3781006"/>
        </p:xfrm>
        <a:graphic>
          <a:graphicData uri="http://schemas.openxmlformats.org/drawingml/2006/chart">
            <c:chart xmlns:c="http://schemas.openxmlformats.org/drawingml/2006/chart" xmlns:r="http://schemas.openxmlformats.org/officeDocument/2006/relationships" r:id="rId2"/>
          </a:graphicData>
        </a:graphic>
      </p:graphicFrame>
      <p:sp>
        <p:nvSpPr>
          <p:cNvPr id="28" name="Subtitle 2">
            <a:extLst>
              <a:ext uri="{FF2B5EF4-FFF2-40B4-BE49-F238E27FC236}">
                <a16:creationId xmlns:a16="http://schemas.microsoft.com/office/drawing/2014/main" id="{96426D4C-B3EA-9D48-B85D-7729C322BD10}"/>
              </a:ext>
            </a:extLst>
          </p:cNvPr>
          <p:cNvSpPr txBox="1">
            <a:spLocks/>
          </p:cNvSpPr>
          <p:nvPr/>
        </p:nvSpPr>
        <p:spPr>
          <a:xfrm>
            <a:off x="1531880" y="1940502"/>
            <a:ext cx="15234629" cy="1931876"/>
          </a:xfrm>
          <a:prstGeom prst="rect">
            <a:avLst/>
          </a:prstGeom>
        </p:spPr>
        <p:txBody>
          <a:bodyPr vert="horz" wrap="square" lIns="68580" tIns="34290" rIns="68580" bIns="342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defTabSz="457200">
              <a:lnSpc>
                <a:spcPct val="107000"/>
              </a:lnSpc>
              <a:spcAft>
                <a:spcPts val="800"/>
              </a:spcAft>
            </a:pPr>
            <a:r>
              <a:rPr lang="en-AU" sz="2800">
                <a:solidFill>
                  <a:schemeClr val="tx1"/>
                </a:solidFill>
                <a:latin typeface="Calibri" panose="020F0502020204030204" pitchFamily="34" charset="0"/>
                <a:cs typeface="Arial" panose="020B0604020202020204" pitchFamily="34" charset="0"/>
              </a:rPr>
              <a:t>Survey response indicates that 71% of respondents felt the overall principles of the code were simple to understand, 25% were neutral on the topic and approximately 3% indicated they found understanding the Principles of the Code difficult.</a:t>
            </a:r>
          </a:p>
          <a:p>
            <a:pPr algn="just">
              <a:lnSpc>
                <a:spcPts val="2775"/>
              </a:lnSpc>
            </a:pPr>
            <a:r>
              <a:rPr lang="en-US" sz="180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 </a:t>
            </a:r>
          </a:p>
        </p:txBody>
      </p:sp>
      <mc:AlternateContent xmlns:mc="http://schemas.openxmlformats.org/markup-compatibility/2006" xmlns:cx1="http://schemas.microsoft.com/office/drawing/2015/9/8/chartex">
        <mc:Choice Requires="cx1">
          <p:graphicFrame>
            <p:nvGraphicFramePr>
              <p:cNvPr id="19" name="Chart 18">
                <a:extLst>
                  <a:ext uri="{FF2B5EF4-FFF2-40B4-BE49-F238E27FC236}">
                    <a16:creationId xmlns:a16="http://schemas.microsoft.com/office/drawing/2014/main" id="{522D6CAE-1610-458F-8F73-139C8916DC04}"/>
                  </a:ext>
                </a:extLst>
              </p:cNvPr>
              <p:cNvGraphicFramePr/>
              <p:nvPr>
                <p:extLst>
                  <p:ext uri="{D42A27DB-BD31-4B8C-83A1-F6EECF244321}">
                    <p14:modId xmlns:p14="http://schemas.microsoft.com/office/powerpoint/2010/main" val="2664575758"/>
                  </p:ext>
                </p:extLst>
              </p:nvPr>
            </p:nvGraphicFramePr>
            <p:xfrm>
              <a:off x="2156851" y="4097172"/>
              <a:ext cx="13556391" cy="1438275"/>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9" name="Chart 18">
                <a:extLst>
                  <a:ext uri="{FF2B5EF4-FFF2-40B4-BE49-F238E27FC236}">
                    <a16:creationId xmlns:a16="http://schemas.microsoft.com/office/drawing/2014/main" id="{522D6CAE-1610-458F-8F73-139C8916DC04}"/>
                  </a:ext>
                </a:extLst>
              </p:cNvPr>
              <p:cNvPicPr>
                <a:picLocks noGrp="1" noRot="1" noChangeAspect="1" noMove="1" noResize="1" noEditPoints="1" noAdjustHandles="1" noChangeArrowheads="1" noChangeShapeType="1"/>
              </p:cNvPicPr>
              <p:nvPr/>
            </p:nvPicPr>
            <p:blipFill>
              <a:blip r:embed="rId4"/>
              <a:stretch>
                <a:fillRect/>
              </a:stretch>
            </p:blipFill>
            <p:spPr>
              <a:xfrm>
                <a:off x="2156851" y="4097172"/>
                <a:ext cx="13556391" cy="1438275"/>
              </a:xfrm>
              <a:prstGeom prst="rect">
                <a:avLst/>
              </a:prstGeom>
            </p:spPr>
          </p:pic>
        </mc:Fallback>
      </mc:AlternateContent>
      <p:sp>
        <p:nvSpPr>
          <p:cNvPr id="5" name="TextBox 4">
            <a:extLst>
              <a:ext uri="{FF2B5EF4-FFF2-40B4-BE49-F238E27FC236}">
                <a16:creationId xmlns:a16="http://schemas.microsoft.com/office/drawing/2014/main" id="{88970CF4-3CE0-4AE7-90DE-CA90AB7B60B4}"/>
              </a:ext>
            </a:extLst>
          </p:cNvPr>
          <p:cNvSpPr txBox="1"/>
          <p:nvPr/>
        </p:nvSpPr>
        <p:spPr>
          <a:xfrm>
            <a:off x="2243367" y="3669434"/>
            <a:ext cx="4561826" cy="461665"/>
          </a:xfrm>
          <a:prstGeom prst="rect">
            <a:avLst/>
          </a:prstGeom>
          <a:noFill/>
        </p:spPr>
        <p:txBody>
          <a:bodyPr wrap="none" rtlCol="0">
            <a:spAutoFit/>
          </a:bodyPr>
          <a:lstStyle/>
          <a:p>
            <a:r>
              <a:rPr lang="en-GB" sz="2400" b="1"/>
              <a:t>Overall understanding of the Code</a:t>
            </a:r>
            <a:endParaRPr lang="en-AU" sz="2400" b="1"/>
          </a:p>
        </p:txBody>
      </p:sp>
      <p:sp>
        <p:nvSpPr>
          <p:cNvPr id="33" name="TextBox 32">
            <a:extLst>
              <a:ext uri="{FF2B5EF4-FFF2-40B4-BE49-F238E27FC236}">
                <a16:creationId xmlns:a16="http://schemas.microsoft.com/office/drawing/2014/main" id="{0966F4A6-B293-4E5E-8B03-466021F79C3F}"/>
              </a:ext>
            </a:extLst>
          </p:cNvPr>
          <p:cNvSpPr txBox="1"/>
          <p:nvPr/>
        </p:nvSpPr>
        <p:spPr>
          <a:xfrm>
            <a:off x="2371019" y="7416957"/>
            <a:ext cx="5417830" cy="461665"/>
          </a:xfrm>
          <a:prstGeom prst="rect">
            <a:avLst/>
          </a:prstGeom>
          <a:noFill/>
        </p:spPr>
        <p:txBody>
          <a:bodyPr wrap="none" rtlCol="0">
            <a:spAutoFit/>
          </a:bodyPr>
          <a:lstStyle/>
          <a:p>
            <a:r>
              <a:rPr lang="en-GB" sz="2400" b="1"/>
              <a:t>Understanding the Principles of the Code</a:t>
            </a:r>
            <a:endParaRPr lang="en-AU" sz="2400" b="1"/>
          </a:p>
        </p:txBody>
      </p:sp>
      <p:sp>
        <p:nvSpPr>
          <p:cNvPr id="35" name="TextBox 34">
            <a:extLst>
              <a:ext uri="{FF2B5EF4-FFF2-40B4-BE49-F238E27FC236}">
                <a16:creationId xmlns:a16="http://schemas.microsoft.com/office/drawing/2014/main" id="{358B2540-CFD8-4BE3-A087-D2A56F72A83C}"/>
              </a:ext>
            </a:extLst>
          </p:cNvPr>
          <p:cNvSpPr txBox="1"/>
          <p:nvPr/>
        </p:nvSpPr>
        <p:spPr>
          <a:xfrm>
            <a:off x="1200508" y="11884868"/>
            <a:ext cx="15234629" cy="1384995"/>
          </a:xfrm>
          <a:prstGeom prst="rect">
            <a:avLst/>
          </a:prstGeom>
          <a:noFill/>
        </p:spPr>
        <p:txBody>
          <a:bodyPr wrap="square">
            <a:spAutoFit/>
          </a:bodyPr>
          <a:lstStyle/>
          <a:p>
            <a:r>
              <a:rPr lang="en-AU" sz="2800">
                <a:solidFill>
                  <a:srgbClr val="000000"/>
                </a:solidFill>
                <a:cs typeface="Arial" panose="020B0604020202020204" pitchFamily="34" charset="0"/>
              </a:rPr>
              <a:t>The majority of respondents indicated each principle was simple to understand, however approximately 9% indicated Materiality was difficult, and approximately 12% that the principle of Competence was difficult.</a:t>
            </a:r>
          </a:p>
        </p:txBody>
      </p:sp>
      <p:sp>
        <p:nvSpPr>
          <p:cNvPr id="40" name="Round Same Side Corner Rectangle 59">
            <a:extLst>
              <a:ext uri="{FF2B5EF4-FFF2-40B4-BE49-F238E27FC236}">
                <a16:creationId xmlns:a16="http://schemas.microsoft.com/office/drawing/2014/main" id="{DC30F634-8C66-4EEF-A6D3-BAA765D0B1AB}"/>
              </a:ext>
            </a:extLst>
          </p:cNvPr>
          <p:cNvSpPr/>
          <p:nvPr/>
        </p:nvSpPr>
        <p:spPr>
          <a:xfrm>
            <a:off x="3118474" y="5963743"/>
            <a:ext cx="3236976" cy="56235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64564" tIns="82283" rIns="164564" bIns="82283" rtlCol="0" anchor="ctr"/>
          <a:lstStyle/>
          <a:p>
            <a:pPr algn="r"/>
            <a:endParaRPr lang="bg-BG" sz="1350">
              <a:latin typeface="Lato Light"/>
            </a:endParaRPr>
          </a:p>
        </p:txBody>
      </p:sp>
      <p:sp>
        <p:nvSpPr>
          <p:cNvPr id="41" name="Round Same Side Corner Rectangle 59">
            <a:extLst>
              <a:ext uri="{FF2B5EF4-FFF2-40B4-BE49-F238E27FC236}">
                <a16:creationId xmlns:a16="http://schemas.microsoft.com/office/drawing/2014/main" id="{4F696029-B6F7-4853-9E29-F0C110EAAF13}"/>
              </a:ext>
            </a:extLst>
          </p:cNvPr>
          <p:cNvSpPr/>
          <p:nvPr/>
        </p:nvSpPr>
        <p:spPr>
          <a:xfrm>
            <a:off x="7321390" y="5963743"/>
            <a:ext cx="3236976" cy="56235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64564" tIns="82283" rIns="164564" bIns="82283" rtlCol="0" anchor="ctr"/>
          <a:lstStyle/>
          <a:p>
            <a:pPr algn="r"/>
            <a:endParaRPr lang="bg-BG" sz="1350">
              <a:latin typeface="Lato Light"/>
            </a:endParaRPr>
          </a:p>
        </p:txBody>
      </p:sp>
      <p:sp>
        <p:nvSpPr>
          <p:cNvPr id="42" name="Round Same Side Corner Rectangle 59">
            <a:extLst>
              <a:ext uri="{FF2B5EF4-FFF2-40B4-BE49-F238E27FC236}">
                <a16:creationId xmlns:a16="http://schemas.microsoft.com/office/drawing/2014/main" id="{9F75AB69-8954-428C-AE48-0F3A3372D93A}"/>
              </a:ext>
            </a:extLst>
          </p:cNvPr>
          <p:cNvSpPr/>
          <p:nvPr/>
        </p:nvSpPr>
        <p:spPr>
          <a:xfrm>
            <a:off x="11524306" y="5963743"/>
            <a:ext cx="3236976" cy="562356"/>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64564" tIns="82283" rIns="164564" bIns="82283" rtlCol="0" anchor="ctr"/>
          <a:lstStyle/>
          <a:p>
            <a:pPr algn="r"/>
            <a:endParaRPr lang="bg-BG" sz="1350">
              <a:latin typeface="Lato Light"/>
            </a:endParaRPr>
          </a:p>
        </p:txBody>
      </p:sp>
      <p:sp>
        <p:nvSpPr>
          <p:cNvPr id="43" name="TextBox 42">
            <a:extLst>
              <a:ext uri="{FF2B5EF4-FFF2-40B4-BE49-F238E27FC236}">
                <a16:creationId xmlns:a16="http://schemas.microsoft.com/office/drawing/2014/main" id="{3DB55540-B620-4E8E-9DF5-E6A214DBAC07}"/>
              </a:ext>
            </a:extLst>
          </p:cNvPr>
          <p:cNvSpPr txBox="1"/>
          <p:nvPr/>
        </p:nvSpPr>
        <p:spPr>
          <a:xfrm>
            <a:off x="4174149" y="6014092"/>
            <a:ext cx="1125629" cy="461665"/>
          </a:xfrm>
          <a:prstGeom prst="rect">
            <a:avLst/>
          </a:prstGeom>
          <a:noFill/>
        </p:spPr>
        <p:txBody>
          <a:bodyPr wrap="none" rtlCol="0" anchor="ctr" anchorCtr="0">
            <a:spAutoFit/>
          </a:bodyPr>
          <a:lstStyle/>
          <a:p>
            <a:pPr algn="ctr"/>
            <a:r>
              <a:rPr lang="en-US" sz="2400" b="1">
                <a:solidFill>
                  <a:schemeClr val="bg1"/>
                </a:solidFill>
                <a:latin typeface="Poppins" pitchFamily="2" charset="77"/>
                <a:ea typeface="League Spartan" charset="0"/>
                <a:cs typeface="Poppins" pitchFamily="2" charset="77"/>
              </a:rPr>
              <a:t>SIMPLE	</a:t>
            </a:r>
          </a:p>
        </p:txBody>
      </p:sp>
      <p:sp>
        <p:nvSpPr>
          <p:cNvPr id="44" name="TextBox 43">
            <a:extLst>
              <a:ext uri="{FF2B5EF4-FFF2-40B4-BE49-F238E27FC236}">
                <a16:creationId xmlns:a16="http://schemas.microsoft.com/office/drawing/2014/main" id="{F57A89FB-8F9B-4828-8798-7CEA2A13194E}"/>
              </a:ext>
            </a:extLst>
          </p:cNvPr>
          <p:cNvSpPr txBox="1"/>
          <p:nvPr/>
        </p:nvSpPr>
        <p:spPr>
          <a:xfrm>
            <a:off x="8250431" y="6014092"/>
            <a:ext cx="1378904" cy="461665"/>
          </a:xfrm>
          <a:prstGeom prst="rect">
            <a:avLst/>
          </a:prstGeom>
          <a:noFill/>
        </p:spPr>
        <p:txBody>
          <a:bodyPr wrap="none" rtlCol="0" anchor="ctr" anchorCtr="0">
            <a:spAutoFit/>
          </a:bodyPr>
          <a:lstStyle/>
          <a:p>
            <a:pPr algn="ctr"/>
            <a:r>
              <a:rPr lang="en-US" sz="2400" b="1">
                <a:solidFill>
                  <a:schemeClr val="bg1"/>
                </a:solidFill>
                <a:latin typeface="Poppins" pitchFamily="2" charset="77"/>
                <a:ea typeface="League Spartan" charset="0"/>
                <a:cs typeface="Poppins" pitchFamily="2" charset="77"/>
              </a:rPr>
              <a:t>NEUTRAL</a:t>
            </a:r>
          </a:p>
        </p:txBody>
      </p:sp>
      <p:sp>
        <p:nvSpPr>
          <p:cNvPr id="45" name="TextBox 44">
            <a:extLst>
              <a:ext uri="{FF2B5EF4-FFF2-40B4-BE49-F238E27FC236}">
                <a16:creationId xmlns:a16="http://schemas.microsoft.com/office/drawing/2014/main" id="{ED313212-33DB-42A1-A4B6-D9D1646B4F20}"/>
              </a:ext>
            </a:extLst>
          </p:cNvPr>
          <p:cNvSpPr txBox="1"/>
          <p:nvPr/>
        </p:nvSpPr>
        <p:spPr>
          <a:xfrm>
            <a:off x="12418947" y="6014092"/>
            <a:ext cx="1447705" cy="461665"/>
          </a:xfrm>
          <a:prstGeom prst="rect">
            <a:avLst/>
          </a:prstGeom>
          <a:noFill/>
        </p:spPr>
        <p:txBody>
          <a:bodyPr wrap="none" rtlCol="0" anchor="ctr" anchorCtr="0">
            <a:spAutoFit/>
          </a:bodyPr>
          <a:lstStyle/>
          <a:p>
            <a:pPr algn="ctr"/>
            <a:r>
              <a:rPr lang="en-US" sz="2400" b="1">
                <a:solidFill>
                  <a:schemeClr val="bg1"/>
                </a:solidFill>
                <a:latin typeface="Poppins" pitchFamily="2" charset="77"/>
                <a:ea typeface="League Spartan" charset="0"/>
                <a:cs typeface="Poppins" pitchFamily="2" charset="77"/>
              </a:rPr>
              <a:t>DIFFICULT</a:t>
            </a:r>
          </a:p>
        </p:txBody>
      </p:sp>
      <p:sp>
        <p:nvSpPr>
          <p:cNvPr id="46" name="Rectangle 45">
            <a:extLst>
              <a:ext uri="{FF2B5EF4-FFF2-40B4-BE49-F238E27FC236}">
                <a16:creationId xmlns:a16="http://schemas.microsoft.com/office/drawing/2014/main" id="{E2397F47-330A-4702-B0E4-F18F634F6E23}"/>
              </a:ext>
            </a:extLst>
          </p:cNvPr>
          <p:cNvSpPr/>
          <p:nvPr/>
        </p:nvSpPr>
        <p:spPr>
          <a:xfrm>
            <a:off x="0" y="0"/>
            <a:ext cx="18288000" cy="13716000"/>
          </a:xfrm>
          <a:prstGeom prst="rect">
            <a:avLst/>
          </a:prstGeom>
          <a:noFill/>
          <a:ln w="228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7406127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3D609D9EDFF24A96796D1677B99F22" ma:contentTypeVersion="13" ma:contentTypeDescription="Create a new document." ma:contentTypeScope="" ma:versionID="5cce850e5b0a4d61a7f4aee24fb177e2">
  <xsd:schema xmlns:xsd="http://www.w3.org/2001/XMLSchema" xmlns:xs="http://www.w3.org/2001/XMLSchema" xmlns:p="http://schemas.microsoft.com/office/2006/metadata/properties" xmlns:ns3="3c48c322-c23e-4952-8241-3926c34a9714" xmlns:ns4="2c070cfe-d2a3-49f0-86e9-39fe23be1bab" targetNamespace="http://schemas.microsoft.com/office/2006/metadata/properties" ma:root="true" ma:fieldsID="17463dcc2df81a9c23ecbe49762f674b" ns3:_="" ns4:_="">
    <xsd:import namespace="3c48c322-c23e-4952-8241-3926c34a9714"/>
    <xsd:import namespace="2c070cfe-d2a3-49f0-86e9-39fe23be1b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48c322-c23e-4952-8241-3926c34a97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070cfe-d2a3-49f0-86e9-39fe23be1ba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3BD515-CDFC-4CBA-A571-D8FE82FD0A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48c322-c23e-4952-8241-3926c34a9714"/>
    <ds:schemaRef ds:uri="2c070cfe-d2a3-49f0-86e9-39fe23be1b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6B0EFD-3CC8-4BB5-8420-55B10764E032}">
  <ds:schemaRefs>
    <ds:schemaRef ds:uri="http://www.w3.org/XML/1998/namespace"/>
    <ds:schemaRef ds:uri="3c48c322-c23e-4952-8241-3926c34a9714"/>
    <ds:schemaRef ds:uri="http://purl.org/dc/dcmityp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2c070cfe-d2a3-49f0-86e9-39fe23be1bab"/>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AA237C1-5F6E-40B0-A2C5-E66B68CC2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3079</TotalTime>
  <Words>2056</Words>
  <Application>Microsoft Office PowerPoint</Application>
  <PresentationFormat>Custom</PresentationFormat>
  <Paragraphs>359</Paragraphs>
  <Slides>23</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Calibri</vt:lpstr>
      <vt:lpstr>Calibri Light</vt:lpstr>
      <vt:lpstr>Lato Light</vt:lpstr>
      <vt:lpstr>League Spartan</vt:lpstr>
      <vt:lpstr>Poppins</vt:lpstr>
      <vt:lpstr>Poppins Light</vt:lpstr>
      <vt:lpstr>Poppins Medium</vt:lpstr>
      <vt:lpstr>Times New Roman</vt:lpstr>
      <vt:lpstr>Office Theme</vt:lpstr>
      <vt:lpstr>Office Theme</vt:lpstr>
      <vt:lpstr>JORC 2012 Code Review Progress Update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JORC would like to thank the volunteers for  their time and expertise in the Code Review Working Groups</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Jaime Livesey</dc:creator>
  <cp:keywords/>
  <dc:description/>
  <cp:lastModifiedBy>Helen Milovanovic</cp:lastModifiedBy>
  <cp:revision>20</cp:revision>
  <dcterms:created xsi:type="dcterms:W3CDTF">2014-11-12T21:47:38Z</dcterms:created>
  <dcterms:modified xsi:type="dcterms:W3CDTF">2023-05-24T23:27:29Z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0x010100D93D609D9EDFF24A96796D1677B99F22</vt:lpwstr>
  </property>
</Properties>
</file>